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6858000" cx="12192000"/>
  <p:notesSz cx="6858000" cy="9144000"/>
  <p:embeddedFontLst>
    <p:embeddedFont>
      <p:font typeface="Garamond"/>
      <p:regular r:id="rId40"/>
      <p:bold r:id="rId41"/>
      <p:italic r:id="rId42"/>
      <p:boldItalic r:id="rId43"/>
    </p:embeddedFont>
    <p:embeddedFont>
      <p:font typeface="Tahoma"/>
      <p:regular r:id="rId44"/>
      <p:bold r:id="rId45"/>
    </p:embeddedFont>
    <p:embeddedFont>
      <p:font typeface="Gill Sans"/>
      <p:regular r:id="rId46"/>
      <p:bold r:id="rId47"/>
    </p:embeddedFont>
    <p:embeddedFont>
      <p:font typeface="Century Gothic"/>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2" roundtripDataSignature="AMtx7mhVffoWTLrYFjusV52b8Dn7Uq7Xp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91B0DA7-BD2E-4235-8E62-FB84BD3650D6}">
  <a:tblStyle styleId="{591B0DA7-BD2E-4235-8E62-FB84BD3650D6}" styleName="Table_0">
    <a:wholeTbl>
      <a:tcTxStyle b="off" i="off">
        <a:font>
          <a:latin typeface="Garamond"/>
          <a:ea typeface="Garamond"/>
          <a:cs typeface="Garamond"/>
        </a:font>
        <a:schemeClr val="dk1"/>
      </a:tcTxStyle>
      <a:tcStyle>
        <a:tcBdr>
          <a:left>
            <a:ln cap="flat" cmpd="sng" w="9525">
              <a:solidFill>
                <a:schemeClr val="accent2"/>
              </a:solidFill>
              <a:prstDash val="solid"/>
              <a:round/>
              <a:headEnd len="sm" w="sm" type="none"/>
              <a:tailEnd len="sm" w="sm" type="none"/>
            </a:ln>
          </a:left>
          <a:right>
            <a:ln cap="flat" cmpd="sng" w="9525">
              <a:solidFill>
                <a:schemeClr val="accent2"/>
              </a:solidFill>
              <a:prstDash val="solid"/>
              <a:round/>
              <a:headEnd len="sm" w="sm" type="none"/>
              <a:tailEnd len="sm" w="sm" type="none"/>
            </a:ln>
          </a:right>
          <a:top>
            <a:ln cap="flat" cmpd="sng" w="9525">
              <a:solidFill>
                <a:schemeClr val="accent2"/>
              </a:solidFill>
              <a:prstDash val="solid"/>
              <a:round/>
              <a:headEnd len="sm" w="sm" type="none"/>
              <a:tailEnd len="sm" w="sm" type="none"/>
            </a:ln>
          </a:top>
          <a:bottom>
            <a:ln cap="flat" cmpd="sng" w="9525">
              <a:solidFill>
                <a:schemeClr val="accent2"/>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tcStyle>
        <a:tcBdr>
          <a:top>
            <a:ln cap="flat" cmpd="sng" w="9525">
              <a:solidFill>
                <a:schemeClr val="accent2"/>
              </a:solidFill>
              <a:prstDash val="solid"/>
              <a:round/>
              <a:headEnd len="sm" w="sm" type="none"/>
              <a:tailEnd len="sm" w="sm" type="none"/>
            </a:ln>
          </a:top>
          <a:bottom>
            <a:ln cap="flat" cmpd="sng" w="9525">
              <a:solidFill>
                <a:schemeClr val="accent2"/>
              </a:solidFill>
              <a:prstDash val="solid"/>
              <a:round/>
              <a:headEnd len="sm" w="sm" type="none"/>
              <a:tailEnd len="sm" w="sm" type="none"/>
            </a:ln>
          </a:bottom>
        </a:tcBdr>
      </a:tcStyle>
    </a:band1H>
    <a:band2H>
      <a:tcTxStyle b="off" i="off"/>
    </a:band2H>
    <a:band1V>
      <a:tcTxStyle b="off" i="off"/>
      <a:tcStyle>
        <a:tcBdr>
          <a:left>
            <a:ln cap="flat" cmpd="sng" w="9525">
              <a:solidFill>
                <a:schemeClr val="accent2"/>
              </a:solidFill>
              <a:prstDash val="solid"/>
              <a:round/>
              <a:headEnd len="sm" w="sm" type="none"/>
              <a:tailEnd len="sm" w="sm" type="none"/>
            </a:ln>
          </a:left>
          <a:right>
            <a:ln cap="flat" cmpd="sng" w="9525">
              <a:solidFill>
                <a:schemeClr val="accent2"/>
              </a:solidFill>
              <a:prstDash val="solid"/>
              <a:round/>
              <a:headEnd len="sm" w="sm" type="none"/>
              <a:tailEnd len="sm" w="sm" type="none"/>
            </a:ln>
          </a:right>
        </a:tcBdr>
      </a:tcStyle>
    </a:band1V>
    <a:band2V>
      <a:tcTxStyle b="off" i="off"/>
      <a:tcStyle>
        <a:tcBdr>
          <a:left>
            <a:ln cap="flat" cmpd="sng" w="9525">
              <a:solidFill>
                <a:schemeClr val="accent2"/>
              </a:solidFill>
              <a:prstDash val="solid"/>
              <a:round/>
              <a:headEnd len="sm" w="sm" type="none"/>
              <a:tailEnd len="sm" w="sm" type="none"/>
            </a:ln>
          </a:left>
          <a:right>
            <a:ln cap="flat" cmpd="sng" w="9525">
              <a:solidFill>
                <a:schemeClr val="accent2"/>
              </a:solidFill>
              <a:prstDash val="solid"/>
              <a:round/>
              <a:headEnd len="sm" w="sm" type="none"/>
              <a:tailEnd len="sm" w="sm" type="none"/>
            </a:ln>
          </a:right>
        </a:tcBdr>
      </a:tcStyle>
    </a:band2V>
    <a:lastCol>
      <a:tcTxStyle b="on" i="off"/>
    </a:lastCol>
    <a:firstCol>
      <a:tcTxStyle b="on" i="off"/>
    </a:firstCol>
    <a:lastRow>
      <a:tcTxStyle b="on" i="off"/>
      <a:tcStyle>
        <a:tcBdr>
          <a:top>
            <a:ln cap="flat" cmpd="sng" w="50800">
              <a:solidFill>
                <a:schemeClr val="accent2"/>
              </a:solidFill>
              <a:prstDash val="solid"/>
              <a:round/>
              <a:headEnd len="sm" w="sm" type="none"/>
              <a:tailEnd len="sm" w="sm" type="none"/>
            </a:ln>
          </a:top>
        </a:tcBdr>
      </a:tcStyle>
    </a:lastRow>
    <a:seCell>
      <a:tcTxStyle b="off" i="off"/>
    </a:seCell>
    <a:swCell>
      <a:tcTxStyle b="off" i="off"/>
    </a:swCell>
    <a:firstRow>
      <a:tcTxStyle b="on" i="off">
        <a:font>
          <a:latin typeface="Garamond"/>
          <a:ea typeface="Garamond"/>
          <a:cs typeface="Garamond"/>
        </a:font>
        <a:schemeClr val="lt1"/>
      </a:tcTxStyle>
      <a:tcStyle>
        <a:fill>
          <a:solidFill>
            <a:schemeClr val="accent2"/>
          </a:solidFill>
        </a:fill>
      </a:tcStyle>
    </a:firstRow>
    <a:neCell>
      <a:tcTxStyle b="off" i="off"/>
    </a:neCell>
    <a:nwCell>
      <a:tcTxStyle b="off" i="off"/>
    </a:nwCell>
  </a:tblStyle>
  <a:tblStyle styleId="{A621137B-9C6C-447F-ADB4-062AB43D39B6}"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Garamond-regular.fntdata"/><Relationship Id="rId42" Type="http://schemas.openxmlformats.org/officeDocument/2006/relationships/font" Target="fonts/Garamond-italic.fntdata"/><Relationship Id="rId41" Type="http://schemas.openxmlformats.org/officeDocument/2006/relationships/font" Target="fonts/Garamond-bold.fntdata"/><Relationship Id="rId44" Type="http://schemas.openxmlformats.org/officeDocument/2006/relationships/font" Target="fonts/Tahoma-regular.fntdata"/><Relationship Id="rId43" Type="http://schemas.openxmlformats.org/officeDocument/2006/relationships/font" Target="fonts/Garamond-boldItalic.fntdata"/><Relationship Id="rId46" Type="http://schemas.openxmlformats.org/officeDocument/2006/relationships/font" Target="fonts/GillSans-regular.fntdata"/><Relationship Id="rId45" Type="http://schemas.openxmlformats.org/officeDocument/2006/relationships/font" Target="fonts/Tahoma-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CenturyGothic-regular.fntdata"/><Relationship Id="rId47" Type="http://schemas.openxmlformats.org/officeDocument/2006/relationships/font" Target="fonts/GillSans-bold.fntdata"/><Relationship Id="rId49" Type="http://schemas.openxmlformats.org/officeDocument/2006/relationships/font" Target="fonts/CenturyGothic-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CenturyGothic-boldItalic.fntdata"/><Relationship Id="rId50" Type="http://schemas.openxmlformats.org/officeDocument/2006/relationships/font" Target="fonts/CenturyGothic-italic.fntdata"/><Relationship Id="rId52"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20e376c55e_1_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14" name="Google Shape;114;g120e376c55e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20e376c55e_1_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g120e376c55e_1_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1" name="Google Shape;181;g120e376c55e_1_6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20e376c55e_1_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g120e376c55e_1_7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 name="Google Shape;189;g120e376c55e_1_7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20e376c55e_1_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g120e376c55e_1_8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g120e376c55e_1_8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20e376c55e_1_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rPr lang="en-US"/>
              <a:t>Going back to the different types of Usher syndrome, I have a chart on the screen showing the different types (1, 2, 3, atypical) and subtypes (such as Type 1B - which is my children have). There are more and more subtypes of Usher syndrome being identified all the time as doctors learn more about genetics.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US"/>
              <a:t>It’s important to note that genetics testing is the only sure way to confirm this diagnosis. Foundation Fighting Blindness offers free genetics testing. I’ll be sharing a link at the end of the presentation.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US"/>
              <a:t>Usher Type 1, which is what my children have, typically presents as being identified as profoundly deaf early (often at birth), an early onset of RP (We noticed night blindness at the age of 3 and my oldest son was legally blind at age 16 but this varies by individual). My 13 year old has some night blindness and blind spots but his peripheral vision is pretty in tact right now. Children with US1 are also late to walk, which I described earlier.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US"/>
              <a:t>Usher Type 2, is characterized by a moderate to severe high frequency hearing loss - a progressive hearing loss. RP becomes evident in their teens and they will typically not be legally blind until their 20’s to 40’s. Again, it’s very individual. Individuals with Usher 2 do not typically have problems with balance.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US"/>
              <a:t>Usher Type 3 is characterized by both a progressive hearing loss and vision loss. Some individuals may have problems with balance - about 50% of those with Usher 2.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US"/>
              <a:t>There is also an atypical type in which the gene is present but symptoms are absent or do not fully express. As we learn more about genetics, we learn more and more.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US"/>
              <a:t>The important thing to know is that there are subtypes under each of the types (for instance for type 1, the currently known subtypes are Usher 1B, C, D, F and G). Each subtype relate to a different gene, which makes it like each subtype almost like a different disorder.  Research for a cure for Usher syndrome typically is by subtype - by gene - and each gene has different characteristics. So, for a family with Usher 1b, there is a different gene, than Usher type 1f. This means that there is different research toward a cure and slightly different ways that the syndrome expresses itself. </a:t>
            </a:r>
            <a:endParaRPr/>
          </a:p>
          <a:p>
            <a:pPr indent="0" lvl="0" marL="0" rtl="0" algn="l">
              <a:lnSpc>
                <a:spcPct val="100000"/>
              </a:lnSpc>
              <a:spcBef>
                <a:spcPts val="360"/>
              </a:spcBef>
              <a:spcAft>
                <a:spcPts val="0"/>
              </a:spcAft>
              <a:buSzPts val="1400"/>
              <a:buNone/>
            </a:pPr>
            <a:r>
              <a:rPr lang="en-US"/>
              <a:t>So, for families with Usher, this can make it feel like the disease is even more rare. </a:t>
            </a:r>
            <a:endParaRPr/>
          </a:p>
        </p:txBody>
      </p:sp>
      <p:sp>
        <p:nvSpPr>
          <p:cNvPr id="204" name="Google Shape;204;g120e376c55e_1_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20e376c55e_1_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rPr lang="en-US"/>
              <a:t>The Usher syndrome Coalition estimates that there are at least 25K in the US and over 400K worldwide.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US"/>
              <a:t>The National Center on Deaf-Blindness and the State DB projects conduct a child count each year. In 2020, there were 11,407 deafblind children served by states, 413 with Usher in the US. There are 285 deafblind children served in Washington state - 12 have USH.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US"/>
              <a:t>There are significantly more children that are not yet in the childcount and are not yet counted. It is important to be counted so that we can ensure the services and supports for these children. </a:t>
            </a:r>
            <a:endParaRPr/>
          </a:p>
          <a:p>
            <a:pPr indent="0" lvl="0" marL="0" rtl="0" algn="l">
              <a:lnSpc>
                <a:spcPct val="100000"/>
              </a:lnSpc>
              <a:spcBef>
                <a:spcPts val="360"/>
              </a:spcBef>
              <a:spcAft>
                <a:spcPts val="0"/>
              </a:spcAft>
              <a:buClr>
                <a:schemeClr val="dk1"/>
              </a:buClr>
              <a:buSzPts val="1100"/>
              <a:buFont typeface="Arial"/>
              <a:buNone/>
            </a:pPr>
            <a:r>
              <a:t/>
            </a:r>
            <a:endParaRPr/>
          </a:p>
          <a:p>
            <a:pPr indent="0" lvl="0" marL="0" rtl="0" algn="l">
              <a:lnSpc>
                <a:spcPct val="100000"/>
              </a:lnSpc>
              <a:spcBef>
                <a:spcPts val="360"/>
              </a:spcBef>
              <a:spcAft>
                <a:spcPts val="0"/>
              </a:spcAft>
              <a:buSzPts val="1400"/>
              <a:buNone/>
            </a:pPr>
            <a:r>
              <a:t/>
            </a:r>
            <a:endParaRPr/>
          </a:p>
        </p:txBody>
      </p:sp>
      <p:sp>
        <p:nvSpPr>
          <p:cNvPr id="212" name="Google Shape;212;g120e376c55e_1_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20e376c55e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g120e376c55e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0" name="Google Shape;220;g120e376c55e_0_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20e376c55e_1_1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rPr lang="en-US"/>
              <a:t>Why is this? We don’t know for sure - there are many things that contribute. </a:t>
            </a:r>
            <a:endParaRPr/>
          </a:p>
          <a:p>
            <a:pPr indent="-317500" lvl="0" marL="457200" rtl="0" algn="l">
              <a:lnSpc>
                <a:spcPct val="100000"/>
              </a:lnSpc>
              <a:spcBef>
                <a:spcPts val="360"/>
              </a:spcBef>
              <a:spcAft>
                <a:spcPts val="0"/>
              </a:spcAft>
              <a:buSzPts val="1400"/>
              <a:buAutoNum type="arabicPeriod"/>
            </a:pPr>
            <a:r>
              <a:rPr lang="en-US"/>
              <a:t>Because it’s so rare, most medical professionals don’t know about Usher. When they see things like children missing developmental milestones for walking, they don’t think to refer them to a specialist or for genetics testing. This is getting better with the advances of genetics testing but it’s still an issue.</a:t>
            </a:r>
            <a:endParaRPr/>
          </a:p>
          <a:p>
            <a:pPr indent="-317500" lvl="0" marL="457200" rtl="0" algn="l">
              <a:lnSpc>
                <a:spcPct val="100000"/>
              </a:lnSpc>
              <a:spcBef>
                <a:spcPts val="0"/>
              </a:spcBef>
              <a:spcAft>
                <a:spcPts val="0"/>
              </a:spcAft>
              <a:buSzPts val="1400"/>
              <a:buAutoNum type="arabicPeriod"/>
            </a:pPr>
            <a:r>
              <a:rPr lang="en-US"/>
              <a:t>Children with Usher are often mainstreamed or in a local school with supports. Because their vision loss may not present until later, these children may be classified as D/HH and not have started to receive vision services yet or be classified as DB on their IEP. </a:t>
            </a:r>
            <a:endParaRPr/>
          </a:p>
          <a:p>
            <a:pPr indent="-317500" lvl="0" marL="457200" rtl="0" algn="l">
              <a:lnSpc>
                <a:spcPct val="100000"/>
              </a:lnSpc>
              <a:spcBef>
                <a:spcPts val="0"/>
              </a:spcBef>
              <a:spcAft>
                <a:spcPts val="0"/>
              </a:spcAft>
              <a:buSzPts val="1400"/>
              <a:buAutoNum type="arabicPeriod"/>
            </a:pPr>
            <a:r>
              <a:rPr lang="en-US"/>
              <a:t>Usher might be suspected but the gene might not have been identified for that child.</a:t>
            </a:r>
            <a:endParaRPr/>
          </a:p>
          <a:p>
            <a:pPr indent="-317500" lvl="0" marL="457200" rtl="0" algn="l">
              <a:lnSpc>
                <a:spcPct val="100000"/>
              </a:lnSpc>
              <a:spcBef>
                <a:spcPts val="0"/>
              </a:spcBef>
              <a:spcAft>
                <a:spcPts val="0"/>
              </a:spcAft>
              <a:buSzPts val="1400"/>
              <a:buAutoNum type="arabicPeriod"/>
            </a:pPr>
            <a:r>
              <a:rPr lang="en-US"/>
              <a:t>The child may not be connected with their state DB project so not in the child count. This situation is what I was talking about previously about the discrepancy in numbers.</a:t>
            </a:r>
            <a:endParaRPr/>
          </a:p>
          <a:p>
            <a:pPr indent="-317500" lvl="0" marL="457200" rtl="0" algn="l">
              <a:lnSpc>
                <a:spcPct val="100000"/>
              </a:lnSpc>
              <a:spcBef>
                <a:spcPts val="0"/>
              </a:spcBef>
              <a:spcAft>
                <a:spcPts val="0"/>
              </a:spcAft>
              <a:buSzPts val="1400"/>
              <a:buAutoNum type="arabicPeriod"/>
            </a:pPr>
            <a:r>
              <a:rPr lang="en-US"/>
              <a:t>They may not have connected with the Coalition and be in our registry.</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US"/>
              <a:t>All of this is important because we can’t provide services and supports if we can’t find everyone.  Having access to more individuals  also helps pharmaceutical companies and researchers prioritize research towards a cure. With increased numbers, comes more hope for our community for a cure. There are many adults with Usher that haven’t yet been only clinically diagnosed and not received genetics testing. These individuals are often not in our counts. </a:t>
            </a:r>
            <a:endParaRPr/>
          </a:p>
        </p:txBody>
      </p:sp>
      <p:sp>
        <p:nvSpPr>
          <p:cNvPr id="226" name="Google Shape;226;g120e376c55e_1_1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20e376c55e_1_1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g120e376c55e_1_1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rPr lang="en-US"/>
              <a:t>Another challenge is that Usher syndrome is heterogeneous. Not only is it clinically and genetically heterogeneous, it is heterogeneous when we think about how the deafblindness impacts a child in the classroom.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US"/>
              <a:t>As I mentioned previously, communication modes vary. A child who uses sign language, for instance, will have different needs than a child who uses listening/spoken language. But it may be more complicated than that. A child may use different communication modes depending on the situation. For instance, sometimes children who have cochlear implants or hearing aids and primarily use spoken language, will find they would benefit from a sign language interpreter and/or captioning in the class. I hear this a lot when a child is fatigued, for instance. I heard this a lot in the pandemic, where children found they needed to rely on multiple methods of communication in order to keep up with the curriculum.</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US"/>
              <a:t>Hearing and vision can have different impacts depending on the situation. For instance, in the video I showed earlier, in a quiet well lit classroom, a child may not have as many impacts as if in a classroom with chairs moving, lots of talking, air conditioners running, with a child experiencing a lot of glare or poor lighting. It will also depend on how tired a child is or what else is going on in that childs life.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US"/>
              <a:t>For a child with Usher, vision loss is progressive and hearing loss may be too. So, again, what worked yesterday might not work today. So, it requires collaboration and problem solving to continually adjust things.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US"/>
              <a:t>Balance can be impacted differently from person to person as well. My younger son has much better balance than my older son, and they have the same type of Usher. Also, in dim lighting etc. balance can be worse, or if they are fatigued they may not be able to rely on their other senses as much.</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US"/>
              <a:t>A child may have other disabilities in addition to deafblindness. Many kids have sensory processing issues, ADHD, learning disabilities, and more.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US"/>
              <a:t>In a nutshell with all of this, “what worked for one child may not work for another” and “what worked yesterday for one child, may not work for them today”. </a:t>
            </a:r>
            <a:endParaRPr/>
          </a:p>
        </p:txBody>
      </p:sp>
      <p:sp>
        <p:nvSpPr>
          <p:cNvPr id="234" name="Google Shape;234;g120e376c55e_1_1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20e376c55e_1_1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g120e376c55e_1_1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rPr lang="en-US"/>
              <a:t>Another challenge is the diagnosis. It’s important to understand some background of what parents may be experiencing because their grief cycle may feel a bit like a roller coaster. </a:t>
            </a:r>
            <a:endParaRPr/>
          </a:p>
          <a:p>
            <a:pPr indent="0" lvl="0" marL="0" rtl="0" algn="l">
              <a:lnSpc>
                <a:spcPct val="100000"/>
              </a:lnSpc>
              <a:spcBef>
                <a:spcPts val="360"/>
              </a:spcBef>
              <a:spcAft>
                <a:spcPts val="0"/>
              </a:spcAft>
              <a:buSzPts val="1400"/>
              <a:buNone/>
            </a:pPr>
            <a:r>
              <a:rPr lang="en-US"/>
              <a:t>First, these families often receive a double diagnosis. Often families notice the hearing loss first, and then later find out about the vision piece - the Ushers. It’s a double whammy for parents and you feel like just when you get out of the grief cycle, you find out more.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US"/>
              <a:t>The grief continues because the vision (and sometimes hearing) loss is progressive, so you are always grieving a loss of your senses. The grief is not linear and feels like a roller coaster you can’t get off of. Still today, 20 years later, I still have bad days when the grief hits me because I’ll notice that my child’s vision has declined again. Or I won’t have an answer to how to help him with some new thing that popped up for him. Because Usher can impact everyone differently, the future feels uncertain, which adds to the grief.</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US"/>
              <a:t>Usher is rare so it’s hard to find information and find other families/individuals. That’s where the Usher Syndrome Coalition can help. When my oldest son was diagnosed, the Coalition didn’t exist and it was very difficult to connect with others. This is different today but it’s still hard.</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US"/>
              <a:t>And lastly, it’s hard to find others who understand what you are going through.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p:txBody>
      </p:sp>
      <p:sp>
        <p:nvSpPr>
          <p:cNvPr id="242" name="Google Shape;242;g120e376c55e_1_1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20e376c55e_1_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g120e376c55e_1_1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rPr lang="en-US"/>
              <a:t>In a past research study I conducted, I interviewed parents of children who are deafblind about their IEP experiences. What I found is that these parents, in addition to some of the other common challenges that parents face in IEP meetings, had some Usher syndrome specific challenges.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US"/>
              <a:t>The challenges common to other parents include:  IEP meetings being stressful, especially during transitions, the special education system being overwhelming and confusing, feelings of power imbalance between parents and other IEP team members, and the resulting conflict that can occur when parents feel their voices aren’t heard.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US"/>
              <a:t>For families of children who have Usher syndrome, parents reported some common challenges:</a:t>
            </a:r>
            <a:endParaRPr/>
          </a:p>
          <a:p>
            <a:pPr indent="-317500" lvl="0" marL="457200" rtl="0" algn="l">
              <a:lnSpc>
                <a:spcPct val="100000"/>
              </a:lnSpc>
              <a:spcBef>
                <a:spcPts val="360"/>
              </a:spcBef>
              <a:spcAft>
                <a:spcPts val="0"/>
              </a:spcAft>
              <a:buSzPts val="1400"/>
              <a:buAutoNum type="arabicPeriod"/>
            </a:pPr>
            <a:r>
              <a:rPr lang="en-US"/>
              <a:t>The first is that families feeling like professionals often misunderstand their childs needs. This happens because of the reasons I talked about when I mentioned how heterogeneous Usher syndrome is.</a:t>
            </a:r>
            <a:endParaRPr/>
          </a:p>
          <a:p>
            <a:pPr indent="-317500" lvl="0" marL="457200" rtl="0" algn="l">
              <a:lnSpc>
                <a:spcPct val="100000"/>
              </a:lnSpc>
              <a:spcBef>
                <a:spcPts val="0"/>
              </a:spcBef>
              <a:spcAft>
                <a:spcPts val="0"/>
              </a:spcAft>
              <a:buSzPts val="1400"/>
              <a:buAutoNum type="arabicPeriod"/>
            </a:pPr>
            <a:r>
              <a:rPr lang="en-US"/>
              <a:t>Families feel like it’s up to them to push for services, especially for those that they feel like will help their children in the future. (such as Braille, O&amp;M, etc).</a:t>
            </a:r>
            <a:endParaRPr/>
          </a:p>
          <a:p>
            <a:pPr indent="-317500" lvl="0" marL="457200" rtl="0" algn="l">
              <a:lnSpc>
                <a:spcPct val="100000"/>
              </a:lnSpc>
              <a:spcBef>
                <a:spcPts val="0"/>
              </a:spcBef>
              <a:spcAft>
                <a:spcPts val="0"/>
              </a:spcAft>
              <a:buSzPts val="1400"/>
              <a:buAutoNum type="arabicPeriod"/>
            </a:pPr>
            <a:r>
              <a:rPr lang="en-US"/>
              <a:t>Families report that IEP experiences improve if they are able to involve their child in their educational planning. This is possible if we are able to foster a childs self-advocacy and self-determination skills. </a:t>
            </a:r>
            <a:endParaRPr/>
          </a:p>
          <a:p>
            <a:pPr indent="-317500" lvl="0" marL="457200" rtl="0" algn="l">
              <a:lnSpc>
                <a:spcPct val="100000"/>
              </a:lnSpc>
              <a:spcBef>
                <a:spcPts val="0"/>
              </a:spcBef>
              <a:spcAft>
                <a:spcPts val="0"/>
              </a:spcAft>
              <a:buSzPts val="1400"/>
              <a:buAutoNum type="arabicPeriod"/>
            </a:pPr>
            <a:r>
              <a:rPr lang="en-US"/>
              <a:t>Parents in my study shared how hard it is to connect with other families, the emotional impacts of the diagnosis and constantly advocating, and that these impacts are felt by the entire family, not just the parents.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p:txBody>
      </p:sp>
      <p:sp>
        <p:nvSpPr>
          <p:cNvPr id="250" name="Google Shape;250;g120e376c55e_1_1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20e376c55e_1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20" name="Google Shape;120;g120e376c55e_1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20e376c55e_1_1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rPr lang="en-US"/>
              <a:t>Parents also shared how IEP team members often did not understand and value different communication modes. I talked a bit about this when I mentioned that communication mode is a very personal decision, and how an individual may use multiple modes of communication, especially when fatigued.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US"/>
              <a:t>For Usher families, their IEP teams are often quite large, which requires strong collaboration.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US"/>
              <a:t>Transitions are a big challenge for families, not just at age 16 as most of us think. But, when a new IEP team member is added, when there are new gen ed teachers, new school year, etc. This is why many families create “About me” one pagers and do in-services to explain Usher syndrome and their childs unique needs.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US"/>
              <a:t>The support needs could be different in various environments. For instance, in a well lit, quiet environment when a child is not fatigued, fewer accommodations might be necessary. But if this isn’t the case, the child may benefit from things like larger print, closed captioning, and more.</a:t>
            </a:r>
            <a:endParaRPr/>
          </a:p>
        </p:txBody>
      </p:sp>
      <p:sp>
        <p:nvSpPr>
          <p:cNvPr id="257" name="Google Shape;257;g120e376c55e_1_1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20e376c55e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g120e376c55e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5" name="Google Shape;265;g120e376c55e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120e376c55e_1_1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rPr lang="en-US"/>
              <a:t>I want to offer some strategies for supporting families. I’m sure you are doing many of these things already so these will likely be reminders.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US"/>
              <a:t>First, educate yourself about Usher syndrome - being here today is a great step in doing that. And then don’t be afraid to ask parents because as I stated earlier, each child has unique needs. Just because you may have worked with a child with Usher before, doesn’t mean that what worked for them will work for a different child.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US"/>
              <a:t>Meet families where they are - build those strong relationships. They may not be ready for resources or certain supports yet and that’s ok. Use a conversational approach with them to figure this out and let them know you’ll be there when they are ready.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US"/>
              <a:t>Empower families to be strong advocates.</a:t>
            </a:r>
            <a:endParaRPr/>
          </a:p>
          <a:p>
            <a:pPr indent="0" lvl="0" marL="0" rtl="0" algn="l">
              <a:lnSpc>
                <a:spcPct val="100000"/>
              </a:lnSpc>
              <a:spcBef>
                <a:spcPts val="360"/>
              </a:spcBef>
              <a:spcAft>
                <a:spcPts val="0"/>
              </a:spcAft>
              <a:buSzPts val="1400"/>
              <a:buNone/>
            </a:pPr>
            <a:r>
              <a:rPr lang="en-US"/>
              <a:t>Connect families with organizations that can support them. I’ll be sharing resources at the end of this presentation.</a:t>
            </a:r>
            <a:endParaRPr/>
          </a:p>
          <a:p>
            <a:pPr indent="0" lvl="0" marL="0" rtl="0" algn="l">
              <a:lnSpc>
                <a:spcPct val="100000"/>
              </a:lnSpc>
              <a:spcBef>
                <a:spcPts val="360"/>
              </a:spcBef>
              <a:spcAft>
                <a:spcPts val="0"/>
              </a:spcAft>
              <a:buSzPts val="1400"/>
              <a:buNone/>
            </a:pPr>
            <a:r>
              <a:rPr lang="en-US"/>
              <a:t>Find ways to connect them with other families and adults with Usher.</a:t>
            </a:r>
            <a:endParaRPr/>
          </a:p>
          <a:p>
            <a:pPr indent="0" lvl="0" marL="0" rtl="0" algn="l">
              <a:lnSpc>
                <a:spcPct val="100000"/>
              </a:lnSpc>
              <a:spcBef>
                <a:spcPts val="360"/>
              </a:spcBef>
              <a:spcAft>
                <a:spcPts val="0"/>
              </a:spcAft>
              <a:buSzPts val="1400"/>
              <a:buNone/>
            </a:pPr>
            <a:r>
              <a:rPr lang="en-US"/>
              <a:t>Provide resources, again, when they are ready.</a:t>
            </a:r>
            <a:endParaRPr/>
          </a:p>
          <a:p>
            <a:pPr indent="0" lvl="0" marL="0" rtl="0" algn="l">
              <a:lnSpc>
                <a:spcPct val="100000"/>
              </a:lnSpc>
              <a:spcBef>
                <a:spcPts val="360"/>
              </a:spcBef>
              <a:spcAft>
                <a:spcPts val="0"/>
              </a:spcAft>
              <a:buSzPts val="1400"/>
              <a:buNone/>
            </a:pPr>
            <a:r>
              <a:rPr lang="en-US"/>
              <a:t>And just remember that you don’t need to know it all. If a family sends you an email with a question, it is ok to say you don’t know and that you’ll have to research it. Collaboration is key.</a:t>
            </a:r>
            <a:endParaRPr/>
          </a:p>
        </p:txBody>
      </p:sp>
      <p:sp>
        <p:nvSpPr>
          <p:cNvPr id="271" name="Google Shape;271;g120e376c55e_1_1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120e376c55e_1_1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rPr lang="en-US"/>
              <a:t>These are some strategies that the families shared with me as part of my research study:</a:t>
            </a:r>
            <a:endParaRPr/>
          </a:p>
          <a:p>
            <a:pPr indent="-317500" lvl="0" marL="457200" rtl="0" algn="l">
              <a:lnSpc>
                <a:spcPct val="100000"/>
              </a:lnSpc>
              <a:spcBef>
                <a:spcPts val="360"/>
              </a:spcBef>
              <a:spcAft>
                <a:spcPts val="0"/>
              </a:spcAft>
              <a:buSzPts val="1400"/>
              <a:buAutoNum type="arabicPeriod"/>
            </a:pPr>
            <a:r>
              <a:rPr lang="en-US"/>
              <a:t>Ensure someone with deafblind expertise is on the IEP team. If there isn’t one in your district, you can reach out to our deafblind program staff and we can provide technical assistance. Or if you are in another state, we can refer you.</a:t>
            </a:r>
            <a:endParaRPr/>
          </a:p>
          <a:p>
            <a:pPr indent="-317500" lvl="0" marL="457200" rtl="0" algn="l">
              <a:lnSpc>
                <a:spcPct val="100000"/>
              </a:lnSpc>
              <a:spcBef>
                <a:spcPts val="0"/>
              </a:spcBef>
              <a:spcAft>
                <a:spcPts val="0"/>
              </a:spcAft>
              <a:buSzPts val="1400"/>
              <a:buAutoNum type="arabicPeriod"/>
            </a:pPr>
            <a:r>
              <a:rPr lang="en-US"/>
              <a:t>Encourage and make parents feel comfortable sharing knowledge about their child’s unique needs and deafblindness. Make sure they feel like they play an important role on the team.</a:t>
            </a:r>
            <a:endParaRPr/>
          </a:p>
          <a:p>
            <a:pPr indent="-317500" lvl="0" marL="457200" rtl="0" algn="l">
              <a:lnSpc>
                <a:spcPct val="100000"/>
              </a:lnSpc>
              <a:spcBef>
                <a:spcPts val="0"/>
              </a:spcBef>
              <a:spcAft>
                <a:spcPts val="0"/>
              </a:spcAft>
              <a:buSzPts val="1400"/>
              <a:buAutoNum type="arabicPeriod"/>
            </a:pPr>
            <a:r>
              <a:rPr lang="en-US"/>
              <a:t>Understand that the impacts of deafblindness is not just deafness PLUS blindness. When a child has a dual sensory loss, I like to think of it as deafness TIMES blindness. </a:t>
            </a:r>
            <a:endParaRPr/>
          </a:p>
          <a:p>
            <a:pPr indent="-317500" lvl="0" marL="457200" rtl="0" algn="l">
              <a:lnSpc>
                <a:spcPct val="100000"/>
              </a:lnSpc>
              <a:spcBef>
                <a:spcPts val="0"/>
              </a:spcBef>
              <a:spcAft>
                <a:spcPts val="0"/>
              </a:spcAft>
              <a:buSzPts val="1400"/>
              <a:buAutoNum type="arabicPeriod"/>
            </a:pPr>
            <a:r>
              <a:rPr lang="en-US"/>
              <a:t>Help families with an in-service about deafblindness/Usher syndrome, involving the child when you can.</a:t>
            </a:r>
            <a:endParaRPr/>
          </a:p>
        </p:txBody>
      </p:sp>
      <p:sp>
        <p:nvSpPr>
          <p:cNvPr id="278" name="Google Shape;278;g120e376c55e_1_1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20e376c55e_1_1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17500" lvl="0" marL="457200" rtl="0" algn="l">
              <a:lnSpc>
                <a:spcPct val="100000"/>
              </a:lnSpc>
              <a:spcBef>
                <a:spcPts val="360"/>
              </a:spcBef>
              <a:spcAft>
                <a:spcPts val="0"/>
              </a:spcAft>
              <a:buSzPts val="1400"/>
              <a:buChar char="●"/>
            </a:pPr>
            <a:r>
              <a:rPr lang="en-US"/>
              <a:t>Ensure the IEP team creates appropriate goals. Many parents have told me that they felt like IEP teams often lower expectations for their children and underestimate what is possible. I heard things like “honors classes are not appropriate for children like yours”, “your child does not have the communication skills necessary to do this task”. I also hear a lot about not enough future focus on goals. This is especially true for young children who may not be legally blind but the parents know that they need Braille, O&amp;M, assistive technology, etc. in the future. Also, families often don’t know what the expanded core curriculum is and once they become knowledgeable, they often are interested in including goals in these areas.</a:t>
            </a:r>
            <a:endParaRPr/>
          </a:p>
          <a:p>
            <a:pPr indent="-317500" lvl="0" marL="457200" rtl="0" algn="l">
              <a:lnSpc>
                <a:spcPct val="100000"/>
              </a:lnSpc>
              <a:spcBef>
                <a:spcPts val="0"/>
              </a:spcBef>
              <a:spcAft>
                <a:spcPts val="0"/>
              </a:spcAft>
              <a:buSzPts val="1400"/>
              <a:buChar char="●"/>
            </a:pPr>
            <a:r>
              <a:rPr lang="en-US"/>
              <a:t>Helping students self-advocate for themselves. I was in an IEP meeting when my son was 9. I was advocating for a teacher of the deaf to be added to the team. I was getting push back and I was really frustrated. I was seeing my son in tears each night, needing more support. But, I couldn’t get the team to understand because what they were seeing at school was very different than what I was seeing at home. I took a deep breath and thought I’d work with him so he could explain it himself in his meeting. He shared his concerns and the team better understood. As a result, he got what he needed. And, I felt great that I was able to step back and just support him in his advocacy. </a:t>
            </a:r>
            <a:endParaRPr/>
          </a:p>
          <a:p>
            <a:pPr indent="-317500" lvl="0" marL="457200" rtl="0" algn="l">
              <a:lnSpc>
                <a:spcPct val="100000"/>
              </a:lnSpc>
              <a:spcBef>
                <a:spcPts val="0"/>
              </a:spcBef>
              <a:spcAft>
                <a:spcPts val="0"/>
              </a:spcAft>
              <a:buSzPts val="1400"/>
              <a:buChar char="●"/>
            </a:pPr>
            <a:r>
              <a:rPr lang="en-US"/>
              <a:t>Give yourself grace, parents don’t expect you to have all the answers.</a:t>
            </a:r>
            <a:endParaRPr/>
          </a:p>
        </p:txBody>
      </p:sp>
      <p:sp>
        <p:nvSpPr>
          <p:cNvPr id="285" name="Google Shape;285;g120e376c55e_1_1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120e376c55e_1_1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rPr lang="en-US"/>
              <a:t>What does Usher look like in the classroom? </a:t>
            </a:r>
            <a:endParaRPr/>
          </a:p>
          <a:p>
            <a:pPr indent="-317500" lvl="0" marL="457200" rtl="0" algn="l">
              <a:lnSpc>
                <a:spcPct val="100000"/>
              </a:lnSpc>
              <a:spcBef>
                <a:spcPts val="360"/>
              </a:spcBef>
              <a:spcAft>
                <a:spcPts val="0"/>
              </a:spcAft>
              <a:buSzPts val="1400"/>
              <a:buChar char="●"/>
            </a:pPr>
            <a:r>
              <a:rPr lang="en-US"/>
              <a:t>Many children who have Usher are in a gen ed classroom. To be able to access the gen ed curriculum with their peers, they need services and supports. It’s not a one size fits all approach and due to the progressive vision and learning loss, services and supports will need to be constantly evaluated and readjusted. </a:t>
            </a:r>
            <a:endParaRPr/>
          </a:p>
          <a:p>
            <a:pPr indent="-317500" lvl="0" marL="457200" rtl="0" algn="l">
              <a:lnSpc>
                <a:spcPct val="100000"/>
              </a:lnSpc>
              <a:spcBef>
                <a:spcPts val="0"/>
              </a:spcBef>
              <a:spcAft>
                <a:spcPts val="0"/>
              </a:spcAft>
              <a:buSzPts val="1400"/>
              <a:buChar char="●"/>
            </a:pPr>
            <a:r>
              <a:rPr lang="en-US"/>
              <a:t>Determination of Proper seating in the classroom is a team effort. Depending on the classroom and childs needs, there is likely not a clearcut answer. For the hearing loss, they may need to be seated close to the interpreter or in the center of the class so they can hear their peers better. However, this might not be the best place to allow the best visual access. </a:t>
            </a:r>
            <a:endParaRPr/>
          </a:p>
          <a:p>
            <a:pPr indent="-317500" lvl="0" marL="457200" rtl="0" algn="l">
              <a:lnSpc>
                <a:spcPct val="100000"/>
              </a:lnSpc>
              <a:spcBef>
                <a:spcPts val="0"/>
              </a:spcBef>
              <a:spcAft>
                <a:spcPts val="0"/>
              </a:spcAft>
              <a:buSzPts val="1400"/>
              <a:buChar char="●"/>
            </a:pPr>
            <a:r>
              <a:rPr lang="en-US"/>
              <a:t>Preteaching is helpful for these children and checks for understanding. Because students don’t know if they missed something if they didn’t hear or see it. This is what was happening for my son when he was in 4th grade. He was smiling and happy at school but he was lost. The teacher would ask him if he needed help, and he didn’t think he did because he didn’t know what he had missed. So, it’s knowing how to ask detailed questions - checks for understanding that really help you determine if the child is missing information. If you just ask if a student has any questions, they may respond no but they still may have missed a lot of verbal or visual information. If, on the other hand, you ask them to repeat what their assignments are, you may realize they may not have understood. </a:t>
            </a:r>
            <a:endParaRPr/>
          </a:p>
          <a:p>
            <a:pPr indent="-317500" lvl="0" marL="457200" rtl="0" algn="l">
              <a:lnSpc>
                <a:spcPct val="100000"/>
              </a:lnSpc>
              <a:spcBef>
                <a:spcPts val="0"/>
              </a:spcBef>
              <a:spcAft>
                <a:spcPts val="0"/>
              </a:spcAft>
              <a:buSzPts val="1400"/>
              <a:buChar char="●"/>
            </a:pPr>
            <a:r>
              <a:rPr lang="en-US"/>
              <a:t>Balancing services and needs can be challenging. I talk a lot to newly diagnosed families who want all the services right away. I totally understand that need but it’s also important to make sure they are able to enjoy those early years with their child.  And that children aren’t pulled out so much that they miss out on time with their peers.</a:t>
            </a:r>
            <a:endParaRPr/>
          </a:p>
          <a:p>
            <a:pPr indent="-317500" lvl="0" marL="457200" rtl="0" algn="l">
              <a:lnSpc>
                <a:spcPct val="100000"/>
              </a:lnSpc>
              <a:spcBef>
                <a:spcPts val="0"/>
              </a:spcBef>
              <a:spcAft>
                <a:spcPts val="0"/>
              </a:spcAft>
              <a:buSzPts val="1400"/>
              <a:buChar char="●"/>
            </a:pPr>
            <a:r>
              <a:rPr lang="en-US"/>
              <a:t>One of the biggest challenges is auditory and visual fatigue. If you recall me talking about it’s deaf x blind. I believe the fatigue can often be compounded as well. I did a study on the impact during COVID and auditory and visual fatigue as a major finding. Also, fatigue may get worse as the year goes on. Things might sail through just fine until around Winter break and then after coming back from break, things start to break down. My youngest son is experiencing this now, in fact. When he’s fatigued, all systems that we have in place, start to break down very quickly. It’s important to have a plan in place for when this happens.</a:t>
            </a:r>
            <a:endParaRPr/>
          </a:p>
          <a:p>
            <a:pPr indent="-317500" lvl="0" marL="457200" rtl="0" algn="l">
              <a:lnSpc>
                <a:spcPct val="100000"/>
              </a:lnSpc>
              <a:spcBef>
                <a:spcPts val="0"/>
              </a:spcBef>
              <a:spcAft>
                <a:spcPts val="0"/>
              </a:spcAft>
              <a:buSzPts val="1400"/>
              <a:buChar char="●"/>
            </a:pPr>
            <a:r>
              <a:rPr lang="en-US"/>
              <a:t>This is where accommodations come into play - they are so vital and I find that it’s so helpful to look at these constantly, not just at an annual IEP meeting. On the next slide I’ll be sharing a great accommodation resource.</a:t>
            </a:r>
            <a:endParaRPr/>
          </a:p>
          <a:p>
            <a:pPr indent="0" lvl="0" marL="457200" rtl="0" algn="l">
              <a:lnSpc>
                <a:spcPct val="100000"/>
              </a:lnSpc>
              <a:spcBef>
                <a:spcPts val="360"/>
              </a:spcBef>
              <a:spcAft>
                <a:spcPts val="0"/>
              </a:spcAft>
              <a:buSzPts val="1400"/>
              <a:buNone/>
            </a:pPr>
            <a:r>
              <a:t/>
            </a:r>
            <a:endParaRPr/>
          </a:p>
        </p:txBody>
      </p:sp>
      <p:sp>
        <p:nvSpPr>
          <p:cNvPr id="292" name="Google Shape;292;g120e376c55e_1_1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20e376c55e_1_1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rPr lang="en-US"/>
              <a:t>Here’s an accommodation resource from our friends at Ava’s Voice. I know this is small font and you likely can’t read the details but I really like this resource. It gives ideas for accommodations. It’s broken down between “in-person” and “remote instruction”. It also lists some of the common direct service providers and additional support staff. This resource can be found using a link on my Lane of Inquiry website or on Ava’s Voice’s website. </a:t>
            </a:r>
            <a:endParaRPr/>
          </a:p>
        </p:txBody>
      </p:sp>
      <p:sp>
        <p:nvSpPr>
          <p:cNvPr id="299" name="Google Shape;299;g120e376c55e_1_1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120e376c55e_1_1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g120e376c55e_1_18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7" name="Google Shape;307;g120e376c55e_1_18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120e376c55e_1_1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rPr lang="en-US"/>
              <a:t>The Usher Syndrome Coalition is a repository of resources and support with those with Usher. We are focused just on Usher worldwide - on all ages and all types. We provide information, resources, and support. We don’t fund research but we serve as a bridge between the research community and the Usher community. The Coalition connects families and individuals together as well. If you have families you work with, I’d encourage them to sign up for the USH Trust Registry (our patient registry) and to get on our mailing list. We use the registry to let individuals know about clinical trials and we use it to connect our community and get relevant resources out.</a:t>
            </a:r>
            <a:endParaRPr/>
          </a:p>
        </p:txBody>
      </p:sp>
      <p:sp>
        <p:nvSpPr>
          <p:cNvPr id="313" name="Google Shape;313;g120e376c55e_1_1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120e376c55e_1_1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g120e376c55e_1_1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Here are links some info that we feel is relevate: We put on an annual conference. Have an email group for our community called the USH Blue Book, and have info on genetics testing (including a link to free genetics testing for families. We have USH Talk - or short webcasts about relevant topics, information in ASL format, a blog. We also are building our community of Ambassadors and we have </a:t>
            </a:r>
            <a:endParaRPr/>
          </a:p>
        </p:txBody>
      </p:sp>
      <p:sp>
        <p:nvSpPr>
          <p:cNvPr id="321" name="Google Shape;321;g120e376c55e_1_19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20e376c55e_1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rPr lang="en-US"/>
              <a:t>Usher Syndrome is the most common genetic cause of combined vision and hearing loss for all ages. </a:t>
            </a:r>
            <a:endParaRPr/>
          </a:p>
          <a:p>
            <a:pPr indent="0" lvl="0" marL="0" rtl="0" algn="l">
              <a:lnSpc>
                <a:spcPct val="100000"/>
              </a:lnSpc>
              <a:spcBef>
                <a:spcPts val="360"/>
              </a:spcBef>
              <a:spcAft>
                <a:spcPts val="0"/>
              </a:spcAft>
              <a:buSzPts val="1400"/>
              <a:buNone/>
            </a:pPr>
            <a:r>
              <a:rPr lang="en-US"/>
              <a:t>It’s considered a rare or orphan disease. </a:t>
            </a:r>
            <a:endParaRPr/>
          </a:p>
          <a:p>
            <a:pPr indent="0" lvl="0" marL="0" rtl="0" algn="l">
              <a:lnSpc>
                <a:spcPct val="100000"/>
              </a:lnSpc>
              <a:spcBef>
                <a:spcPts val="360"/>
              </a:spcBef>
              <a:spcAft>
                <a:spcPts val="0"/>
              </a:spcAft>
              <a:buSzPts val="1400"/>
              <a:buNone/>
            </a:pPr>
            <a:r>
              <a:rPr lang="en-US"/>
              <a:t>It was first described in 1858 by a German ophthalmologist. </a:t>
            </a:r>
            <a:endParaRPr/>
          </a:p>
          <a:p>
            <a:pPr indent="0" lvl="0" marL="0" rtl="0" algn="l">
              <a:lnSpc>
                <a:spcPct val="100000"/>
              </a:lnSpc>
              <a:spcBef>
                <a:spcPts val="360"/>
              </a:spcBef>
              <a:spcAft>
                <a:spcPts val="0"/>
              </a:spcAft>
              <a:buSzPts val="1400"/>
              <a:buNone/>
            </a:pPr>
            <a:r>
              <a:rPr lang="en-US"/>
              <a:t>Then in 1914 the condition was named for Charles Usher, the British ophthalmologist who completed the first definitive study for Usher.</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US"/>
              <a:t>It is considered an autosomal recessive disorder. If both parents are carriers of the gene, the children have a 1 in 4 chance of having Usher.</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US"/>
              <a:t>Usher affects both males and females. It is more common in certain communities such as the Jewish and Cajun communities.</a:t>
            </a:r>
            <a:endParaRPr/>
          </a:p>
        </p:txBody>
      </p:sp>
      <p:sp>
        <p:nvSpPr>
          <p:cNvPr id="127" name="Google Shape;127;g120e376c55e_1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120e376c55e_1_1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g120e376c55e_1_1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8" name="Google Shape;328;g120e376c55e_1_19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120e376c55e_1_2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g120e376c55e_1_20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335" name="Google Shape;335;g120e376c55e_1_20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120e376c55e_1_2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g120e376c55e_1_2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3" name="Google Shape;343;g120e376c55e_1_2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120e376c55e_1_2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g120e376c55e_1_2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0" name="Google Shape;350;g120e376c55e_1_2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120e376c55e_1_2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6" name="Google Shape;356;g120e376c55e_1_2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20e376c55e_1_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rPr lang="en-US"/>
              <a:t>Usher syndrome presents itself differently depending on the individual and the type of Usher syndrome (which I will get to in a few slides). But there are some common characteristics. </a:t>
            </a:r>
            <a:endParaRPr/>
          </a:p>
          <a:p>
            <a:pPr indent="0" lvl="0" marL="0" rtl="0" algn="l">
              <a:lnSpc>
                <a:spcPct val="100000"/>
              </a:lnSpc>
              <a:spcBef>
                <a:spcPts val="360"/>
              </a:spcBef>
              <a:spcAft>
                <a:spcPts val="0"/>
              </a:spcAft>
              <a:buSzPts val="1400"/>
              <a:buNone/>
            </a:pPr>
            <a:r>
              <a:rPr lang="en-US"/>
              <a:t>-Individuals with USH are born with or develop hearing loss over time. </a:t>
            </a:r>
            <a:endParaRPr/>
          </a:p>
          <a:p>
            <a:pPr indent="0" lvl="0" marL="0" rtl="0" algn="l">
              <a:lnSpc>
                <a:spcPct val="100000"/>
              </a:lnSpc>
              <a:spcBef>
                <a:spcPts val="360"/>
              </a:spcBef>
              <a:spcAft>
                <a:spcPts val="0"/>
              </a:spcAft>
              <a:buSzPts val="1400"/>
              <a:buNone/>
            </a:pPr>
            <a:r>
              <a:rPr lang="en-US"/>
              <a:t>-Vision loss is progressive due to RP, where light sensing cells in the retina gradually deteriorate. </a:t>
            </a:r>
            <a:endParaRPr/>
          </a:p>
          <a:p>
            <a:pPr indent="0" lvl="0" marL="0" rtl="0" algn="l">
              <a:lnSpc>
                <a:spcPct val="100000"/>
              </a:lnSpc>
              <a:spcBef>
                <a:spcPts val="360"/>
              </a:spcBef>
              <a:spcAft>
                <a:spcPts val="0"/>
              </a:spcAft>
              <a:buSzPts val="1400"/>
              <a:buNone/>
            </a:pPr>
            <a:r>
              <a:rPr lang="en-US"/>
              <a:t>-Night blindness occurs first, which is when brings most people into the eye doctor, thinking there is something wrong </a:t>
            </a:r>
            <a:endParaRPr/>
          </a:p>
          <a:p>
            <a:pPr indent="0" lvl="0" marL="0" rtl="0" algn="l">
              <a:lnSpc>
                <a:spcPct val="100000"/>
              </a:lnSpc>
              <a:spcBef>
                <a:spcPts val="360"/>
              </a:spcBef>
              <a:spcAft>
                <a:spcPts val="0"/>
              </a:spcAft>
              <a:buSzPts val="1400"/>
              <a:buNone/>
            </a:pPr>
            <a:r>
              <a:rPr lang="en-US"/>
              <a:t>-Vestibular issue which are present in individuals with Usher type 1. For children who have Usher type 1, they often have delays in sitting, crawling and walking. My son didn’t walk until he was age 2. So, I tell parents of children who are D/HH that notice balance issues early on, that they might want to pursue genetic testing. </a:t>
            </a:r>
            <a:endParaRPr/>
          </a:p>
          <a:p>
            <a:pPr indent="0" lvl="0" marL="0" rtl="0" algn="l">
              <a:lnSpc>
                <a:spcPct val="100000"/>
              </a:lnSpc>
              <a:spcBef>
                <a:spcPts val="360"/>
              </a:spcBef>
              <a:spcAft>
                <a:spcPts val="0"/>
              </a:spcAft>
              <a:buSzPts val="1400"/>
              <a:buNone/>
            </a:pPr>
            <a:r>
              <a:rPr lang="en-US"/>
              <a:t>-Later, individuals experience low peripheral vision (or tunnel vision). Next I’ll show some examples of what I mean.</a:t>
            </a:r>
            <a:endParaRPr/>
          </a:p>
        </p:txBody>
      </p:sp>
      <p:sp>
        <p:nvSpPr>
          <p:cNvPr id="134" name="Google Shape;134;g120e376c55e_1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20e376c55e_1_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g120e376c55e_1_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 name="Google Shape;142;g120e376c55e_1_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20e376c55e_1_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g120e376c55e_1_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9" name="Google Shape;149;g120e376c55e_1_3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20e376c55e_1_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g120e376c55e_1_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Blind spots</a:t>
            </a:r>
            <a:endParaRPr/>
          </a:p>
        </p:txBody>
      </p:sp>
      <p:sp>
        <p:nvSpPr>
          <p:cNvPr id="156" name="Google Shape;156;g120e376c55e_1_4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20e376c55e_1_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g120e376c55e_1_5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hearing loss is often congenital (present at birth), bilateral (meaning both ears), sensorineural, meaning no structural damage to the ear itself - only to the sound-sensing hair cells inside the cochlea. I’ll be showing a short video clip in a moment to describe.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Families and individuals have decisions on how they prefer to communicate - it’s a very personal choice. </a:t>
            </a:r>
            <a:endParaRPr/>
          </a:p>
          <a:p>
            <a:pPr indent="0" lvl="0" marL="0" rtl="0" algn="l">
              <a:lnSpc>
                <a:spcPct val="100000"/>
              </a:lnSpc>
              <a:spcBef>
                <a:spcPts val="0"/>
              </a:spcBef>
              <a:spcAft>
                <a:spcPts val="0"/>
              </a:spcAft>
              <a:buSzPts val="1400"/>
              <a:buNone/>
            </a:pPr>
            <a:r>
              <a:rPr lang="en-US"/>
              <a:t>-Some communicate using American SIgn Language. Or tactile sign language for individuals who have less vision. Or SIgning Exact English with or without speech (Total Communication).</a:t>
            </a:r>
            <a:endParaRPr/>
          </a:p>
          <a:p>
            <a:pPr indent="0" lvl="0" marL="0" rtl="0" algn="l">
              <a:lnSpc>
                <a:spcPct val="100000"/>
              </a:lnSpc>
              <a:spcBef>
                <a:spcPts val="0"/>
              </a:spcBef>
              <a:spcAft>
                <a:spcPts val="0"/>
              </a:spcAft>
              <a:buSzPts val="1400"/>
              <a:buNone/>
            </a:pPr>
            <a:r>
              <a:rPr lang="en-US"/>
              <a:t>-Others use cued speech - a method of communication in which the mouth movements of speech are combined with a system of hand movements</a:t>
            </a:r>
            <a:endParaRPr/>
          </a:p>
          <a:p>
            <a:pPr indent="0" lvl="0" marL="0" rtl="0" algn="l">
              <a:lnSpc>
                <a:spcPct val="100000"/>
              </a:lnSpc>
              <a:spcBef>
                <a:spcPts val="0"/>
              </a:spcBef>
              <a:spcAft>
                <a:spcPts val="0"/>
              </a:spcAft>
              <a:buSzPts val="1400"/>
              <a:buNone/>
            </a:pPr>
            <a:r>
              <a:rPr lang="en-US"/>
              <a:t>-And other use spoken language - with the help of hearing aids or cochlear implants or a combination. A cochlear implant is very different from a hearing aid. Hearing aids amplify sounds so they may be detected by damaged ears. Cochlear implants bypass damaged portions of the ear and directly stimulate the auditory nerve. My children hear with the help of cochlear implants and use spoken language. But, again, this is a very personal decision and as you work with these families, it’s important to understand the communication mode they have chosen. This is especially important to understand as you develop an IEP and think about placement and services because the needs vary depending on individual communication preferences and abilities.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Our team from the deafblind project has experience and can help your IEP teams understand communication and hearing loss and how to best support a child in the classroom.</a:t>
            </a:r>
            <a:endParaRPr/>
          </a:p>
        </p:txBody>
      </p:sp>
      <p:sp>
        <p:nvSpPr>
          <p:cNvPr id="165" name="Google Shape;165;g120e376c55e_1_5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20e376c55e_1_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g120e376c55e_1_6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 name="Google Shape;173;g120e376c55e_1_6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 name="Shape 18"/>
        <p:cNvGrpSpPr/>
        <p:nvPr/>
      </p:nvGrpSpPr>
      <p:grpSpPr>
        <a:xfrm>
          <a:off x="0" y="0"/>
          <a:ext cx="0" cy="0"/>
          <a:chOff x="0" y="0"/>
          <a:chExt cx="0" cy="0"/>
        </a:xfrm>
      </p:grpSpPr>
      <p:sp>
        <p:nvSpPr>
          <p:cNvPr id="19" name="Google Shape;19;p13"/>
          <p:cNvSpPr/>
          <p:nvPr/>
        </p:nvSpPr>
        <p:spPr>
          <a:xfrm>
            <a:off x="446534" y="3085765"/>
            <a:ext cx="11262900" cy="33048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13"/>
          <p:cNvSpPr txBox="1"/>
          <p:nvPr>
            <p:ph type="ctrTitle"/>
          </p:nvPr>
        </p:nvSpPr>
        <p:spPr>
          <a:xfrm>
            <a:off x="581191" y="1020431"/>
            <a:ext cx="7652400" cy="14751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1"/>
              </a:buClr>
              <a:buSzPts val="4000"/>
              <a:buFont typeface="Garamond"/>
              <a:buNone/>
              <a:defRPr sz="4000" cap="none">
                <a:solidFill>
                  <a:schemeClr val="accent1"/>
                </a:solidFill>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3"/>
          <p:cNvSpPr txBox="1"/>
          <p:nvPr>
            <p:ph idx="1" type="subTitle"/>
          </p:nvPr>
        </p:nvSpPr>
        <p:spPr>
          <a:xfrm>
            <a:off x="581194" y="2495445"/>
            <a:ext cx="7652400" cy="590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640"/>
              </a:spcBef>
              <a:spcAft>
                <a:spcPts val="0"/>
              </a:spcAft>
              <a:buSzPts val="2944"/>
              <a:buNone/>
              <a:defRPr sz="3200" cap="none">
                <a:solidFill>
                  <a:schemeClr val="accent2"/>
                </a:solidFill>
                <a:latin typeface="Garamond"/>
                <a:ea typeface="Garamond"/>
                <a:cs typeface="Garamond"/>
                <a:sym typeface="Garamond"/>
              </a:defRPr>
            </a:lvl1pPr>
            <a:lvl2pPr lvl="1" algn="ctr">
              <a:lnSpc>
                <a:spcPct val="100000"/>
              </a:lnSpc>
              <a:spcBef>
                <a:spcPts val="600"/>
              </a:spcBef>
              <a:spcAft>
                <a:spcPts val="0"/>
              </a:spcAft>
              <a:buSzPts val="1840"/>
              <a:buNone/>
              <a:defRPr>
                <a:solidFill>
                  <a:srgbClr val="888888"/>
                </a:solidFill>
              </a:defRPr>
            </a:lvl2pPr>
            <a:lvl3pPr lvl="2" algn="ctr">
              <a:lnSpc>
                <a:spcPct val="100000"/>
              </a:lnSpc>
              <a:spcBef>
                <a:spcPts val="600"/>
              </a:spcBef>
              <a:spcAft>
                <a:spcPts val="0"/>
              </a:spcAft>
              <a:buSzPts val="1656"/>
              <a:buNone/>
              <a:defRPr>
                <a:solidFill>
                  <a:srgbClr val="888888"/>
                </a:solidFill>
              </a:defRPr>
            </a:lvl3pPr>
            <a:lvl4pPr lvl="3" algn="ctr">
              <a:lnSpc>
                <a:spcPct val="100000"/>
              </a:lnSpc>
              <a:spcBef>
                <a:spcPts val="600"/>
              </a:spcBef>
              <a:spcAft>
                <a:spcPts val="0"/>
              </a:spcAft>
              <a:buSzPts val="1472"/>
              <a:buNone/>
              <a:defRPr>
                <a:solidFill>
                  <a:srgbClr val="888888"/>
                </a:solidFill>
              </a:defRPr>
            </a:lvl4pPr>
            <a:lvl5pPr lvl="4" algn="ctr">
              <a:lnSpc>
                <a:spcPct val="100000"/>
              </a:lnSpc>
              <a:spcBef>
                <a:spcPts val="600"/>
              </a:spcBef>
              <a:spcAft>
                <a:spcPts val="0"/>
              </a:spcAft>
              <a:buSzPts val="1288"/>
              <a:buNone/>
              <a:defRPr>
                <a:solidFill>
                  <a:srgbClr val="888888"/>
                </a:solidFill>
              </a:defRPr>
            </a:lvl5pPr>
            <a:lvl6pPr lvl="5" algn="ctr">
              <a:lnSpc>
                <a:spcPct val="100000"/>
              </a:lnSpc>
              <a:spcBef>
                <a:spcPts val="600"/>
              </a:spcBef>
              <a:spcAft>
                <a:spcPts val="0"/>
              </a:spcAft>
              <a:buSzPts val="1104"/>
              <a:buNone/>
              <a:defRPr>
                <a:solidFill>
                  <a:srgbClr val="888888"/>
                </a:solidFill>
              </a:defRPr>
            </a:lvl6pPr>
            <a:lvl7pPr lvl="6" algn="ctr">
              <a:lnSpc>
                <a:spcPct val="100000"/>
              </a:lnSpc>
              <a:spcBef>
                <a:spcPts val="600"/>
              </a:spcBef>
              <a:spcAft>
                <a:spcPts val="0"/>
              </a:spcAft>
              <a:buSzPts val="1104"/>
              <a:buNone/>
              <a:defRPr>
                <a:solidFill>
                  <a:srgbClr val="888888"/>
                </a:solidFill>
              </a:defRPr>
            </a:lvl7pPr>
            <a:lvl8pPr lvl="7" algn="ctr">
              <a:lnSpc>
                <a:spcPct val="100000"/>
              </a:lnSpc>
              <a:spcBef>
                <a:spcPts val="600"/>
              </a:spcBef>
              <a:spcAft>
                <a:spcPts val="0"/>
              </a:spcAft>
              <a:buSzPts val="1104"/>
              <a:buNone/>
              <a:defRPr>
                <a:solidFill>
                  <a:srgbClr val="888888"/>
                </a:solidFill>
              </a:defRPr>
            </a:lvl8pPr>
            <a:lvl9pPr lvl="8" algn="ctr">
              <a:lnSpc>
                <a:spcPct val="100000"/>
              </a:lnSpc>
              <a:spcBef>
                <a:spcPts val="600"/>
              </a:spcBef>
              <a:spcAft>
                <a:spcPts val="600"/>
              </a:spcAft>
              <a:buSzPts val="1104"/>
              <a:buNone/>
              <a:defRPr>
                <a:solidFill>
                  <a:srgbClr val="888888"/>
                </a:solidFill>
              </a:defRPr>
            </a:lvl9pPr>
          </a:lstStyle>
          <a:p/>
        </p:txBody>
      </p:sp>
      <p:sp>
        <p:nvSpPr>
          <p:cNvPr id="22" name="Google Shape;22;p13"/>
          <p:cNvSpPr txBox="1"/>
          <p:nvPr>
            <p:ph idx="10" type="dt"/>
          </p:nvPr>
        </p:nvSpPr>
        <p:spPr>
          <a:xfrm>
            <a:off x="7605951" y="5956137"/>
            <a:ext cx="28449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lt1"/>
                </a:solidFill>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3"/>
          <p:cNvSpPr txBox="1"/>
          <p:nvPr>
            <p:ph idx="11" type="ftr"/>
          </p:nvPr>
        </p:nvSpPr>
        <p:spPr>
          <a:xfrm>
            <a:off x="581192" y="5951811"/>
            <a:ext cx="69171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cap="none">
                <a:solidFill>
                  <a:schemeClr val="lt1"/>
                </a:solidFill>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3"/>
          <p:cNvSpPr txBox="1"/>
          <p:nvPr>
            <p:ph idx="12" type="sldNum"/>
          </p:nvPr>
        </p:nvSpPr>
        <p:spPr>
          <a:xfrm>
            <a:off x="10558300" y="5956137"/>
            <a:ext cx="1016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pic>
        <p:nvPicPr>
          <p:cNvPr descr="Logo, company name&#10;&#10;Description automatically generated" id="25" name="Google Shape;25;p13"/>
          <p:cNvPicPr preferRelativeResize="0"/>
          <p:nvPr/>
        </p:nvPicPr>
        <p:blipFill rotWithShape="1">
          <a:blip r:embed="rId2">
            <a:alphaModFix/>
          </a:blip>
          <a:srcRect b="0" l="9895" r="8449" t="0"/>
          <a:stretch/>
        </p:blipFill>
        <p:spPr>
          <a:xfrm>
            <a:off x="9084926" y="1646688"/>
            <a:ext cx="2624476" cy="140522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7" name="Shape 87"/>
        <p:cNvGrpSpPr/>
        <p:nvPr/>
      </p:nvGrpSpPr>
      <p:grpSpPr>
        <a:xfrm>
          <a:off x="0" y="0"/>
          <a:ext cx="0" cy="0"/>
          <a:chOff x="0" y="0"/>
          <a:chExt cx="0" cy="0"/>
        </a:xfrm>
      </p:grpSpPr>
      <p:sp>
        <p:nvSpPr>
          <p:cNvPr id="88" name="Google Shape;88;p33"/>
          <p:cNvSpPr/>
          <p:nvPr/>
        </p:nvSpPr>
        <p:spPr>
          <a:xfrm>
            <a:off x="445982" y="606554"/>
            <a:ext cx="11300100" cy="12588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33"/>
          <p:cNvSpPr txBox="1"/>
          <p:nvPr>
            <p:ph type="title"/>
          </p:nvPr>
        </p:nvSpPr>
        <p:spPr>
          <a:xfrm>
            <a:off x="581193" y="729658"/>
            <a:ext cx="11029500" cy="988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1"/>
              </a:buClr>
              <a:buSzPts val="4000"/>
              <a:buFont typeface="Garamond"/>
              <a:buNone/>
              <a:defRPr sz="4000" cap="none">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33"/>
          <p:cNvSpPr txBox="1"/>
          <p:nvPr>
            <p:ph idx="1" type="body"/>
          </p:nvPr>
        </p:nvSpPr>
        <p:spPr>
          <a:xfrm>
            <a:off x="887219" y="2250892"/>
            <a:ext cx="5087100" cy="5361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40"/>
              </a:spcBef>
              <a:spcAft>
                <a:spcPts val="0"/>
              </a:spcAft>
              <a:buSzPts val="2024"/>
              <a:buNone/>
              <a:defRPr b="0" sz="2200">
                <a:solidFill>
                  <a:schemeClr val="accent2"/>
                </a:solidFill>
              </a:defRPr>
            </a:lvl1pPr>
            <a:lvl2pPr indent="-228600" lvl="1" marL="914400" algn="l">
              <a:lnSpc>
                <a:spcPct val="100000"/>
              </a:lnSpc>
              <a:spcBef>
                <a:spcPts val="600"/>
              </a:spcBef>
              <a:spcAft>
                <a:spcPts val="0"/>
              </a:spcAft>
              <a:buSzPts val="1840"/>
              <a:buNone/>
              <a:defRPr b="1" sz="2000"/>
            </a:lvl2pPr>
            <a:lvl3pPr indent="-228600" lvl="2" marL="1371600" algn="l">
              <a:lnSpc>
                <a:spcPct val="100000"/>
              </a:lnSpc>
              <a:spcBef>
                <a:spcPts val="600"/>
              </a:spcBef>
              <a:spcAft>
                <a:spcPts val="0"/>
              </a:spcAft>
              <a:buSzPts val="1656"/>
              <a:buNone/>
              <a:defRPr b="1" sz="1800"/>
            </a:lvl3pPr>
            <a:lvl4pPr indent="-228600" lvl="3" marL="1828800" algn="l">
              <a:lnSpc>
                <a:spcPct val="100000"/>
              </a:lnSpc>
              <a:spcBef>
                <a:spcPts val="600"/>
              </a:spcBef>
              <a:spcAft>
                <a:spcPts val="0"/>
              </a:spcAft>
              <a:buSzPts val="1472"/>
              <a:buNone/>
              <a:defRPr b="1" sz="1600"/>
            </a:lvl4pPr>
            <a:lvl5pPr indent="-228600" lvl="4" marL="2286000" algn="l">
              <a:lnSpc>
                <a:spcPct val="100000"/>
              </a:lnSpc>
              <a:spcBef>
                <a:spcPts val="600"/>
              </a:spcBef>
              <a:spcAft>
                <a:spcPts val="0"/>
              </a:spcAft>
              <a:buSzPts val="1472"/>
              <a:buNone/>
              <a:defRPr b="1" sz="1600"/>
            </a:lvl5pPr>
            <a:lvl6pPr indent="-228600" lvl="5" marL="2743200" algn="l">
              <a:lnSpc>
                <a:spcPct val="100000"/>
              </a:lnSpc>
              <a:spcBef>
                <a:spcPts val="600"/>
              </a:spcBef>
              <a:spcAft>
                <a:spcPts val="0"/>
              </a:spcAft>
              <a:buSzPts val="1472"/>
              <a:buNone/>
              <a:defRPr b="1" sz="1600"/>
            </a:lvl6pPr>
            <a:lvl7pPr indent="-228600" lvl="6" marL="3200400" algn="l">
              <a:lnSpc>
                <a:spcPct val="100000"/>
              </a:lnSpc>
              <a:spcBef>
                <a:spcPts val="600"/>
              </a:spcBef>
              <a:spcAft>
                <a:spcPts val="0"/>
              </a:spcAft>
              <a:buSzPts val="1472"/>
              <a:buNone/>
              <a:defRPr b="1" sz="1600"/>
            </a:lvl7pPr>
            <a:lvl8pPr indent="-228600" lvl="7" marL="3657600" algn="l">
              <a:lnSpc>
                <a:spcPct val="100000"/>
              </a:lnSpc>
              <a:spcBef>
                <a:spcPts val="600"/>
              </a:spcBef>
              <a:spcAft>
                <a:spcPts val="0"/>
              </a:spcAft>
              <a:buSzPts val="1472"/>
              <a:buNone/>
              <a:defRPr b="1" sz="1600"/>
            </a:lvl8pPr>
            <a:lvl9pPr indent="-228600" lvl="8" marL="4114800" algn="l">
              <a:lnSpc>
                <a:spcPct val="100000"/>
              </a:lnSpc>
              <a:spcBef>
                <a:spcPts val="600"/>
              </a:spcBef>
              <a:spcAft>
                <a:spcPts val="600"/>
              </a:spcAft>
              <a:buSzPts val="1472"/>
              <a:buNone/>
              <a:defRPr b="1" sz="1600"/>
            </a:lvl9pPr>
          </a:lstStyle>
          <a:p/>
        </p:txBody>
      </p:sp>
      <p:sp>
        <p:nvSpPr>
          <p:cNvPr id="91" name="Google Shape;91;p33"/>
          <p:cNvSpPr txBox="1"/>
          <p:nvPr>
            <p:ph idx="2" type="body"/>
          </p:nvPr>
        </p:nvSpPr>
        <p:spPr>
          <a:xfrm>
            <a:off x="581194" y="2926052"/>
            <a:ext cx="5393100" cy="2934900"/>
          </a:xfrm>
          <a:prstGeom prst="rect">
            <a:avLst/>
          </a:prstGeom>
          <a:noFill/>
          <a:ln>
            <a:noFill/>
          </a:ln>
        </p:spPr>
        <p:txBody>
          <a:bodyPr anchorCtr="0" anchor="t" bIns="45700" lIns="91425" spcFirstLastPara="1" rIns="91425" wrap="square" tIns="45700">
            <a:noAutofit/>
          </a:bodyPr>
          <a:lstStyle>
            <a:lvl1pPr indent="-333756" lvl="0" marL="457200" algn="l">
              <a:lnSpc>
                <a:spcPct val="100000"/>
              </a:lnSpc>
              <a:spcBef>
                <a:spcPts val="360"/>
              </a:spcBef>
              <a:spcAft>
                <a:spcPts val="0"/>
              </a:spcAft>
              <a:buSzPts val="1656"/>
              <a:buChar char="►"/>
              <a:defRPr/>
            </a:lvl1pPr>
            <a:lvl2pPr indent="-333756" lvl="1" marL="914400" algn="l">
              <a:lnSpc>
                <a:spcPct val="100000"/>
              </a:lnSpc>
              <a:spcBef>
                <a:spcPts val="600"/>
              </a:spcBef>
              <a:spcAft>
                <a:spcPts val="0"/>
              </a:spcAft>
              <a:buSzPts val="1656"/>
              <a:buChar char="►"/>
              <a:defRPr/>
            </a:lvl2pPr>
            <a:lvl3pPr indent="-333756" lvl="2" marL="1371600" algn="l">
              <a:lnSpc>
                <a:spcPct val="100000"/>
              </a:lnSpc>
              <a:spcBef>
                <a:spcPts val="600"/>
              </a:spcBef>
              <a:spcAft>
                <a:spcPts val="0"/>
              </a:spcAft>
              <a:buSzPts val="1656"/>
              <a:buChar char="►"/>
              <a:defRPr/>
            </a:lvl3pPr>
            <a:lvl4pPr indent="-333756" lvl="3" marL="1828800" algn="l">
              <a:lnSpc>
                <a:spcPct val="100000"/>
              </a:lnSpc>
              <a:spcBef>
                <a:spcPts val="600"/>
              </a:spcBef>
              <a:spcAft>
                <a:spcPts val="0"/>
              </a:spcAft>
              <a:buSzPts val="1656"/>
              <a:buChar char="►"/>
              <a:defRPr/>
            </a:lvl4pPr>
            <a:lvl5pPr indent="-333756" lvl="4" marL="2286000" algn="l">
              <a:lnSpc>
                <a:spcPct val="10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92" name="Google Shape;92;p33"/>
          <p:cNvSpPr txBox="1"/>
          <p:nvPr>
            <p:ph idx="3" type="body"/>
          </p:nvPr>
        </p:nvSpPr>
        <p:spPr>
          <a:xfrm>
            <a:off x="6523735" y="2250892"/>
            <a:ext cx="5087100" cy="5535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40"/>
              </a:spcBef>
              <a:spcAft>
                <a:spcPts val="0"/>
              </a:spcAft>
              <a:buSzPts val="2024"/>
              <a:buNone/>
              <a:defRPr b="0" sz="2200">
                <a:solidFill>
                  <a:schemeClr val="accent2"/>
                </a:solidFill>
              </a:defRPr>
            </a:lvl1pPr>
            <a:lvl2pPr indent="-228600" lvl="1" marL="914400" algn="l">
              <a:lnSpc>
                <a:spcPct val="100000"/>
              </a:lnSpc>
              <a:spcBef>
                <a:spcPts val="600"/>
              </a:spcBef>
              <a:spcAft>
                <a:spcPts val="0"/>
              </a:spcAft>
              <a:buSzPts val="1840"/>
              <a:buNone/>
              <a:defRPr b="1" sz="2000"/>
            </a:lvl2pPr>
            <a:lvl3pPr indent="-228600" lvl="2" marL="1371600" algn="l">
              <a:lnSpc>
                <a:spcPct val="100000"/>
              </a:lnSpc>
              <a:spcBef>
                <a:spcPts val="600"/>
              </a:spcBef>
              <a:spcAft>
                <a:spcPts val="0"/>
              </a:spcAft>
              <a:buSzPts val="1656"/>
              <a:buNone/>
              <a:defRPr b="1" sz="1800"/>
            </a:lvl3pPr>
            <a:lvl4pPr indent="-228600" lvl="3" marL="1828800" algn="l">
              <a:lnSpc>
                <a:spcPct val="100000"/>
              </a:lnSpc>
              <a:spcBef>
                <a:spcPts val="600"/>
              </a:spcBef>
              <a:spcAft>
                <a:spcPts val="0"/>
              </a:spcAft>
              <a:buSzPts val="1472"/>
              <a:buNone/>
              <a:defRPr b="1" sz="1600"/>
            </a:lvl4pPr>
            <a:lvl5pPr indent="-228600" lvl="4" marL="2286000" algn="l">
              <a:lnSpc>
                <a:spcPct val="100000"/>
              </a:lnSpc>
              <a:spcBef>
                <a:spcPts val="600"/>
              </a:spcBef>
              <a:spcAft>
                <a:spcPts val="0"/>
              </a:spcAft>
              <a:buSzPts val="1472"/>
              <a:buNone/>
              <a:defRPr b="1" sz="1600"/>
            </a:lvl5pPr>
            <a:lvl6pPr indent="-228600" lvl="5" marL="2743200" algn="l">
              <a:lnSpc>
                <a:spcPct val="100000"/>
              </a:lnSpc>
              <a:spcBef>
                <a:spcPts val="600"/>
              </a:spcBef>
              <a:spcAft>
                <a:spcPts val="0"/>
              </a:spcAft>
              <a:buSzPts val="1472"/>
              <a:buNone/>
              <a:defRPr b="1" sz="1600"/>
            </a:lvl6pPr>
            <a:lvl7pPr indent="-228600" lvl="6" marL="3200400" algn="l">
              <a:lnSpc>
                <a:spcPct val="100000"/>
              </a:lnSpc>
              <a:spcBef>
                <a:spcPts val="600"/>
              </a:spcBef>
              <a:spcAft>
                <a:spcPts val="0"/>
              </a:spcAft>
              <a:buSzPts val="1472"/>
              <a:buNone/>
              <a:defRPr b="1" sz="1600"/>
            </a:lvl7pPr>
            <a:lvl8pPr indent="-228600" lvl="7" marL="3657600" algn="l">
              <a:lnSpc>
                <a:spcPct val="100000"/>
              </a:lnSpc>
              <a:spcBef>
                <a:spcPts val="600"/>
              </a:spcBef>
              <a:spcAft>
                <a:spcPts val="0"/>
              </a:spcAft>
              <a:buSzPts val="1472"/>
              <a:buNone/>
              <a:defRPr b="1" sz="1600"/>
            </a:lvl8pPr>
            <a:lvl9pPr indent="-228600" lvl="8" marL="4114800" algn="l">
              <a:lnSpc>
                <a:spcPct val="100000"/>
              </a:lnSpc>
              <a:spcBef>
                <a:spcPts val="600"/>
              </a:spcBef>
              <a:spcAft>
                <a:spcPts val="600"/>
              </a:spcAft>
              <a:buSzPts val="1472"/>
              <a:buNone/>
              <a:defRPr b="1" sz="1600"/>
            </a:lvl9pPr>
          </a:lstStyle>
          <a:p/>
        </p:txBody>
      </p:sp>
      <p:sp>
        <p:nvSpPr>
          <p:cNvPr id="93" name="Google Shape;93;p33"/>
          <p:cNvSpPr txBox="1"/>
          <p:nvPr>
            <p:ph idx="4" type="body"/>
          </p:nvPr>
        </p:nvSpPr>
        <p:spPr>
          <a:xfrm>
            <a:off x="6217709" y="2926052"/>
            <a:ext cx="5393100" cy="2934900"/>
          </a:xfrm>
          <a:prstGeom prst="rect">
            <a:avLst/>
          </a:prstGeom>
          <a:noFill/>
          <a:ln>
            <a:noFill/>
          </a:ln>
        </p:spPr>
        <p:txBody>
          <a:bodyPr anchorCtr="0" anchor="t" bIns="45700" lIns="91425" spcFirstLastPara="1" rIns="91425" wrap="square" tIns="45700">
            <a:noAutofit/>
          </a:bodyPr>
          <a:lstStyle>
            <a:lvl1pPr indent="-333756" lvl="0" marL="457200" algn="l">
              <a:lnSpc>
                <a:spcPct val="100000"/>
              </a:lnSpc>
              <a:spcBef>
                <a:spcPts val="360"/>
              </a:spcBef>
              <a:spcAft>
                <a:spcPts val="0"/>
              </a:spcAft>
              <a:buSzPts val="1656"/>
              <a:buChar char="►"/>
              <a:defRPr/>
            </a:lvl1pPr>
            <a:lvl2pPr indent="-333756" lvl="1" marL="914400" algn="l">
              <a:lnSpc>
                <a:spcPct val="100000"/>
              </a:lnSpc>
              <a:spcBef>
                <a:spcPts val="600"/>
              </a:spcBef>
              <a:spcAft>
                <a:spcPts val="0"/>
              </a:spcAft>
              <a:buSzPts val="1656"/>
              <a:buChar char="►"/>
              <a:defRPr/>
            </a:lvl2pPr>
            <a:lvl3pPr indent="-333756" lvl="2" marL="1371600" algn="l">
              <a:lnSpc>
                <a:spcPct val="100000"/>
              </a:lnSpc>
              <a:spcBef>
                <a:spcPts val="600"/>
              </a:spcBef>
              <a:spcAft>
                <a:spcPts val="0"/>
              </a:spcAft>
              <a:buSzPts val="1656"/>
              <a:buChar char="►"/>
              <a:defRPr/>
            </a:lvl3pPr>
            <a:lvl4pPr indent="-333756" lvl="3" marL="1828800" algn="l">
              <a:lnSpc>
                <a:spcPct val="100000"/>
              </a:lnSpc>
              <a:spcBef>
                <a:spcPts val="600"/>
              </a:spcBef>
              <a:spcAft>
                <a:spcPts val="0"/>
              </a:spcAft>
              <a:buSzPts val="1656"/>
              <a:buChar char="►"/>
              <a:defRPr/>
            </a:lvl4pPr>
            <a:lvl5pPr indent="-333756" lvl="4" marL="2286000" algn="l">
              <a:lnSpc>
                <a:spcPct val="10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94" name="Google Shape;94;p33"/>
          <p:cNvSpPr txBox="1"/>
          <p:nvPr>
            <p:ph idx="10" type="dt"/>
          </p:nvPr>
        </p:nvSpPr>
        <p:spPr>
          <a:xfrm>
            <a:off x="7605951" y="5956137"/>
            <a:ext cx="28449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33"/>
          <p:cNvSpPr txBox="1"/>
          <p:nvPr>
            <p:ph idx="11" type="ftr"/>
          </p:nvPr>
        </p:nvSpPr>
        <p:spPr>
          <a:xfrm>
            <a:off x="581192" y="5951811"/>
            <a:ext cx="69171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33"/>
          <p:cNvSpPr txBox="1"/>
          <p:nvPr>
            <p:ph idx="12" type="sldNum"/>
          </p:nvPr>
        </p:nvSpPr>
        <p:spPr>
          <a:xfrm>
            <a:off x="10558300" y="5956137"/>
            <a:ext cx="1052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pic>
        <p:nvPicPr>
          <p:cNvPr descr="A picture containing icon&#10;&#10;Description automatically generated" id="97" name="Google Shape;97;p33"/>
          <p:cNvPicPr preferRelativeResize="0"/>
          <p:nvPr/>
        </p:nvPicPr>
        <p:blipFill rotWithShape="1">
          <a:blip r:embed="rId2">
            <a:alphaModFix/>
          </a:blip>
          <a:srcRect b="0" l="0" r="0" t="0"/>
          <a:stretch/>
        </p:blipFill>
        <p:spPr>
          <a:xfrm>
            <a:off x="10696483" y="4944475"/>
            <a:ext cx="914324" cy="91432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8" name="Shape 98"/>
        <p:cNvGrpSpPr/>
        <p:nvPr/>
      </p:nvGrpSpPr>
      <p:grpSpPr>
        <a:xfrm>
          <a:off x="0" y="0"/>
          <a:ext cx="0" cy="0"/>
          <a:chOff x="0" y="0"/>
          <a:chExt cx="0" cy="0"/>
        </a:xfrm>
      </p:grpSpPr>
      <p:sp>
        <p:nvSpPr>
          <p:cNvPr id="99" name="Google Shape;99;p35"/>
          <p:cNvSpPr txBox="1"/>
          <p:nvPr>
            <p:ph type="title"/>
          </p:nvPr>
        </p:nvSpPr>
        <p:spPr>
          <a:xfrm>
            <a:off x="581193" y="4693389"/>
            <a:ext cx="11029500" cy="5667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1"/>
              </a:buClr>
              <a:buSzPts val="4000"/>
              <a:buFont typeface="Garamond"/>
              <a:buNone/>
              <a:defRPr b="0" sz="4000" cap="none">
                <a:solidFill>
                  <a:schemeClr val="accent1"/>
                </a:solidFill>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35"/>
          <p:cNvSpPr/>
          <p:nvPr>
            <p:ph idx="2" type="pic"/>
          </p:nvPr>
        </p:nvSpPr>
        <p:spPr>
          <a:xfrm>
            <a:off x="447817" y="599725"/>
            <a:ext cx="11290800" cy="3557400"/>
          </a:xfrm>
          <a:prstGeom prst="rect">
            <a:avLst/>
          </a:prstGeom>
          <a:noFill/>
          <a:ln>
            <a:noFill/>
          </a:ln>
        </p:spPr>
      </p:sp>
      <p:sp>
        <p:nvSpPr>
          <p:cNvPr id="101" name="Google Shape;101;p35"/>
          <p:cNvSpPr txBox="1"/>
          <p:nvPr>
            <p:ph idx="1" type="body"/>
          </p:nvPr>
        </p:nvSpPr>
        <p:spPr>
          <a:xfrm>
            <a:off x="581192" y="5260127"/>
            <a:ext cx="11029500" cy="5988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480"/>
              </a:spcBef>
              <a:spcAft>
                <a:spcPts val="0"/>
              </a:spcAft>
              <a:buSzPts val="2208"/>
              <a:buNone/>
              <a:defRPr sz="2400"/>
            </a:lvl1pPr>
            <a:lvl2pPr indent="-228600" lvl="1" marL="914400" algn="l">
              <a:lnSpc>
                <a:spcPct val="100000"/>
              </a:lnSpc>
              <a:spcBef>
                <a:spcPts val="600"/>
              </a:spcBef>
              <a:spcAft>
                <a:spcPts val="0"/>
              </a:spcAft>
              <a:buSzPts val="1104"/>
              <a:buNone/>
              <a:defRPr sz="1200"/>
            </a:lvl2pPr>
            <a:lvl3pPr indent="-228600" lvl="2" marL="1371600" algn="l">
              <a:lnSpc>
                <a:spcPct val="100000"/>
              </a:lnSpc>
              <a:spcBef>
                <a:spcPts val="600"/>
              </a:spcBef>
              <a:spcAft>
                <a:spcPts val="0"/>
              </a:spcAft>
              <a:buSzPts val="920"/>
              <a:buNone/>
              <a:defRPr sz="1000"/>
            </a:lvl3pPr>
            <a:lvl4pPr indent="-228600" lvl="3" marL="1828800" algn="l">
              <a:lnSpc>
                <a:spcPct val="100000"/>
              </a:lnSpc>
              <a:spcBef>
                <a:spcPts val="600"/>
              </a:spcBef>
              <a:spcAft>
                <a:spcPts val="0"/>
              </a:spcAft>
              <a:buSzPts val="828"/>
              <a:buNone/>
              <a:defRPr sz="900"/>
            </a:lvl4pPr>
            <a:lvl5pPr indent="-228600" lvl="4" marL="2286000" algn="l">
              <a:lnSpc>
                <a:spcPct val="100000"/>
              </a:lnSpc>
              <a:spcBef>
                <a:spcPts val="600"/>
              </a:spcBef>
              <a:spcAft>
                <a:spcPts val="0"/>
              </a:spcAft>
              <a:buSzPts val="828"/>
              <a:buNone/>
              <a:defRPr sz="900"/>
            </a:lvl5pPr>
            <a:lvl6pPr indent="-228600" lvl="5" marL="2743200" algn="l">
              <a:lnSpc>
                <a:spcPct val="100000"/>
              </a:lnSpc>
              <a:spcBef>
                <a:spcPts val="600"/>
              </a:spcBef>
              <a:spcAft>
                <a:spcPts val="0"/>
              </a:spcAft>
              <a:buSzPts val="828"/>
              <a:buNone/>
              <a:defRPr sz="900"/>
            </a:lvl6pPr>
            <a:lvl7pPr indent="-228600" lvl="6" marL="3200400" algn="l">
              <a:lnSpc>
                <a:spcPct val="100000"/>
              </a:lnSpc>
              <a:spcBef>
                <a:spcPts val="600"/>
              </a:spcBef>
              <a:spcAft>
                <a:spcPts val="0"/>
              </a:spcAft>
              <a:buSzPts val="828"/>
              <a:buNone/>
              <a:defRPr sz="900"/>
            </a:lvl7pPr>
            <a:lvl8pPr indent="-228600" lvl="7" marL="3657600" algn="l">
              <a:lnSpc>
                <a:spcPct val="100000"/>
              </a:lnSpc>
              <a:spcBef>
                <a:spcPts val="600"/>
              </a:spcBef>
              <a:spcAft>
                <a:spcPts val="0"/>
              </a:spcAft>
              <a:buSzPts val="828"/>
              <a:buNone/>
              <a:defRPr sz="900"/>
            </a:lvl8pPr>
            <a:lvl9pPr indent="-228600" lvl="8" marL="4114800" algn="l">
              <a:lnSpc>
                <a:spcPct val="100000"/>
              </a:lnSpc>
              <a:spcBef>
                <a:spcPts val="600"/>
              </a:spcBef>
              <a:spcAft>
                <a:spcPts val="600"/>
              </a:spcAft>
              <a:buSzPts val="828"/>
              <a:buNone/>
              <a:defRPr sz="900"/>
            </a:lvl9pPr>
          </a:lstStyle>
          <a:p/>
        </p:txBody>
      </p:sp>
      <p:sp>
        <p:nvSpPr>
          <p:cNvPr id="102" name="Google Shape;102;p35"/>
          <p:cNvSpPr txBox="1"/>
          <p:nvPr>
            <p:ph idx="10" type="dt"/>
          </p:nvPr>
        </p:nvSpPr>
        <p:spPr>
          <a:xfrm>
            <a:off x="7605951" y="5956137"/>
            <a:ext cx="28449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35"/>
          <p:cNvSpPr txBox="1"/>
          <p:nvPr>
            <p:ph idx="11" type="ftr"/>
          </p:nvPr>
        </p:nvSpPr>
        <p:spPr>
          <a:xfrm>
            <a:off x="581192" y="5951811"/>
            <a:ext cx="69171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35"/>
          <p:cNvSpPr txBox="1"/>
          <p:nvPr>
            <p:ph idx="12" type="sldNum"/>
          </p:nvPr>
        </p:nvSpPr>
        <p:spPr>
          <a:xfrm>
            <a:off x="10558300" y="5956137"/>
            <a:ext cx="1052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pic>
        <p:nvPicPr>
          <p:cNvPr descr="A picture containing icon&#10;&#10;Description automatically generated" id="105" name="Google Shape;105;p35"/>
          <p:cNvPicPr preferRelativeResize="0"/>
          <p:nvPr/>
        </p:nvPicPr>
        <p:blipFill rotWithShape="1">
          <a:blip r:embed="rId2">
            <a:alphaModFix/>
          </a:blip>
          <a:srcRect b="0" l="0" r="0" t="0"/>
          <a:stretch/>
        </p:blipFill>
        <p:spPr>
          <a:xfrm>
            <a:off x="10824352" y="4944474"/>
            <a:ext cx="914324" cy="91432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06" name="Shape 106"/>
        <p:cNvGrpSpPr/>
        <p:nvPr/>
      </p:nvGrpSpPr>
      <p:grpSpPr>
        <a:xfrm>
          <a:off x="0" y="0"/>
          <a:ext cx="0" cy="0"/>
          <a:chOff x="0" y="0"/>
          <a:chExt cx="0" cy="0"/>
        </a:xfrm>
      </p:grpSpPr>
      <p:sp>
        <p:nvSpPr>
          <p:cNvPr id="107" name="Google Shape;107;g120e376c55e_1_10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g120e376c55e_1_10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9" name="Google Shape;109;g120e376c55e_1_10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g120e376c55e_1_10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g120e376c55e_1_10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16"/>
          <p:cNvSpPr/>
          <p:nvPr/>
        </p:nvSpPr>
        <p:spPr>
          <a:xfrm>
            <a:off x="440286" y="614407"/>
            <a:ext cx="11309400" cy="1189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16"/>
          <p:cNvSpPr txBox="1"/>
          <p:nvPr>
            <p:ph type="title"/>
          </p:nvPr>
        </p:nvSpPr>
        <p:spPr>
          <a:xfrm>
            <a:off x="581192" y="702156"/>
            <a:ext cx="11029500" cy="10137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1"/>
              </a:buClr>
              <a:buSzPts val="4000"/>
              <a:buFont typeface="Garamond"/>
              <a:buNone/>
              <a:defRPr sz="4000" cap="none">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6"/>
          <p:cNvSpPr txBox="1"/>
          <p:nvPr>
            <p:ph idx="1" type="body"/>
          </p:nvPr>
        </p:nvSpPr>
        <p:spPr>
          <a:xfrm>
            <a:off x="581192" y="2180496"/>
            <a:ext cx="11029500" cy="3678300"/>
          </a:xfrm>
          <a:prstGeom prst="rect">
            <a:avLst/>
          </a:prstGeom>
          <a:noFill/>
          <a:ln>
            <a:noFill/>
          </a:ln>
        </p:spPr>
        <p:txBody>
          <a:bodyPr anchorCtr="0" anchor="ctr" bIns="45700" lIns="91425" spcFirstLastPara="1" rIns="91425" wrap="square" tIns="45700">
            <a:noAutofit/>
          </a:bodyPr>
          <a:lstStyle>
            <a:lvl1pPr indent="-368808" lvl="0" marL="457200" algn="l">
              <a:lnSpc>
                <a:spcPct val="100000"/>
              </a:lnSpc>
              <a:spcBef>
                <a:spcPts val="480"/>
              </a:spcBef>
              <a:spcAft>
                <a:spcPts val="0"/>
              </a:spcAft>
              <a:buSzPts val="2208"/>
              <a:buFont typeface="Noto Sans Symbols"/>
              <a:buChar char="►"/>
              <a:defRPr>
                <a:latin typeface="Gill Sans"/>
                <a:ea typeface="Gill Sans"/>
                <a:cs typeface="Gill Sans"/>
                <a:sym typeface="Gill Sans"/>
              </a:defRPr>
            </a:lvl1pPr>
            <a:lvl2pPr indent="-345440" lvl="1" marL="914400" algn="l">
              <a:lnSpc>
                <a:spcPct val="100000"/>
              </a:lnSpc>
              <a:spcBef>
                <a:spcPts val="600"/>
              </a:spcBef>
              <a:spcAft>
                <a:spcPts val="0"/>
              </a:spcAft>
              <a:buSzPts val="1840"/>
              <a:buFont typeface="Noto Sans Symbols"/>
              <a:buChar char="►"/>
              <a:defRPr>
                <a:latin typeface="Gill Sans"/>
                <a:ea typeface="Gill Sans"/>
                <a:cs typeface="Gill Sans"/>
                <a:sym typeface="Gill Sans"/>
              </a:defRPr>
            </a:lvl2pPr>
            <a:lvl3pPr indent="-333756" lvl="2" marL="1371600" algn="l">
              <a:lnSpc>
                <a:spcPct val="100000"/>
              </a:lnSpc>
              <a:spcBef>
                <a:spcPts val="600"/>
              </a:spcBef>
              <a:spcAft>
                <a:spcPts val="0"/>
              </a:spcAft>
              <a:buSzPts val="1656"/>
              <a:buFont typeface="Noto Sans Symbols"/>
              <a:buChar char="►"/>
              <a:defRPr>
                <a:latin typeface="Gill Sans"/>
                <a:ea typeface="Gill Sans"/>
                <a:cs typeface="Gill Sans"/>
                <a:sym typeface="Gill Sans"/>
              </a:defRPr>
            </a:lvl3pPr>
            <a:lvl4pPr indent="-322072" lvl="3" marL="1828800" algn="l">
              <a:lnSpc>
                <a:spcPct val="100000"/>
              </a:lnSpc>
              <a:spcBef>
                <a:spcPts val="600"/>
              </a:spcBef>
              <a:spcAft>
                <a:spcPts val="0"/>
              </a:spcAft>
              <a:buSzPts val="1472"/>
              <a:buFont typeface="Noto Sans Symbols"/>
              <a:buChar char="►"/>
              <a:defRPr>
                <a:latin typeface="Gill Sans"/>
                <a:ea typeface="Gill Sans"/>
                <a:cs typeface="Gill Sans"/>
                <a:sym typeface="Gill Sans"/>
              </a:defRPr>
            </a:lvl4pPr>
            <a:lvl5pPr indent="-310388" lvl="4" marL="2286000" algn="l">
              <a:lnSpc>
                <a:spcPct val="100000"/>
              </a:lnSpc>
              <a:spcBef>
                <a:spcPts val="600"/>
              </a:spcBef>
              <a:spcAft>
                <a:spcPts val="0"/>
              </a:spcAft>
              <a:buSzPts val="1288"/>
              <a:buFont typeface="Noto Sans Symbols"/>
              <a:buChar char="►"/>
              <a:defRPr>
                <a:latin typeface="Gill Sans"/>
                <a:ea typeface="Gill Sans"/>
                <a:cs typeface="Gill Sans"/>
                <a:sym typeface="Gill Sans"/>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30" name="Google Shape;30;p16"/>
          <p:cNvSpPr txBox="1"/>
          <p:nvPr>
            <p:ph idx="10" type="dt"/>
          </p:nvPr>
        </p:nvSpPr>
        <p:spPr>
          <a:xfrm>
            <a:off x="7605951" y="5956137"/>
            <a:ext cx="28449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6"/>
          <p:cNvSpPr txBox="1"/>
          <p:nvPr>
            <p:ph idx="11" type="ftr"/>
          </p:nvPr>
        </p:nvSpPr>
        <p:spPr>
          <a:xfrm>
            <a:off x="581192" y="5951811"/>
            <a:ext cx="69171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6"/>
          <p:cNvSpPr txBox="1"/>
          <p:nvPr>
            <p:ph idx="12" type="sldNum"/>
          </p:nvPr>
        </p:nvSpPr>
        <p:spPr>
          <a:xfrm>
            <a:off x="10558300" y="5956137"/>
            <a:ext cx="1052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pic>
        <p:nvPicPr>
          <p:cNvPr descr="A picture containing icon&#10;&#10;Description automatically generated" id="33" name="Google Shape;33;p16"/>
          <p:cNvPicPr preferRelativeResize="0"/>
          <p:nvPr/>
        </p:nvPicPr>
        <p:blipFill rotWithShape="1">
          <a:blip r:embed="rId2">
            <a:alphaModFix/>
          </a:blip>
          <a:srcRect b="0" l="0" r="0" t="0"/>
          <a:stretch/>
        </p:blipFill>
        <p:spPr>
          <a:xfrm>
            <a:off x="10696483" y="4944475"/>
            <a:ext cx="914324" cy="91432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 name="Shape 34"/>
        <p:cNvGrpSpPr/>
        <p:nvPr/>
      </p:nvGrpSpPr>
      <p:grpSpPr>
        <a:xfrm>
          <a:off x="0" y="0"/>
          <a:ext cx="0" cy="0"/>
          <a:chOff x="0" y="0"/>
          <a:chExt cx="0" cy="0"/>
        </a:xfrm>
      </p:grpSpPr>
      <p:sp>
        <p:nvSpPr>
          <p:cNvPr id="35" name="Google Shape;35;p34"/>
          <p:cNvSpPr/>
          <p:nvPr/>
        </p:nvSpPr>
        <p:spPr>
          <a:xfrm>
            <a:off x="440683" y="606554"/>
            <a:ext cx="11300100" cy="12588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34"/>
          <p:cNvSpPr txBox="1"/>
          <p:nvPr>
            <p:ph type="title"/>
          </p:nvPr>
        </p:nvSpPr>
        <p:spPr>
          <a:xfrm>
            <a:off x="575894" y="729658"/>
            <a:ext cx="11029500" cy="988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1"/>
              </a:buClr>
              <a:buSzPts val="4000"/>
              <a:buFont typeface="Garamond"/>
              <a:buNone/>
              <a:defRPr sz="4000" cap="none">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34"/>
          <p:cNvSpPr txBox="1"/>
          <p:nvPr>
            <p:ph idx="10" type="dt"/>
          </p:nvPr>
        </p:nvSpPr>
        <p:spPr>
          <a:xfrm>
            <a:off x="7605951" y="5956137"/>
            <a:ext cx="28449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4"/>
          <p:cNvSpPr txBox="1"/>
          <p:nvPr>
            <p:ph idx="11" type="ftr"/>
          </p:nvPr>
        </p:nvSpPr>
        <p:spPr>
          <a:xfrm>
            <a:off x="581192" y="5951811"/>
            <a:ext cx="69171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4"/>
          <p:cNvSpPr txBox="1"/>
          <p:nvPr>
            <p:ph idx="12" type="sldNum"/>
          </p:nvPr>
        </p:nvSpPr>
        <p:spPr>
          <a:xfrm>
            <a:off x="10558300" y="5956137"/>
            <a:ext cx="1052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pic>
        <p:nvPicPr>
          <p:cNvPr descr="A picture containing icon&#10;&#10;Description automatically generated" id="40" name="Google Shape;40;p34"/>
          <p:cNvPicPr preferRelativeResize="0"/>
          <p:nvPr/>
        </p:nvPicPr>
        <p:blipFill rotWithShape="1">
          <a:blip r:embed="rId2">
            <a:alphaModFix/>
          </a:blip>
          <a:srcRect b="0" l="0" r="0" t="0"/>
          <a:stretch/>
        </p:blipFill>
        <p:spPr>
          <a:xfrm>
            <a:off x="10696483" y="4944475"/>
            <a:ext cx="914324" cy="91432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1" name="Shape 41"/>
        <p:cNvGrpSpPr/>
        <p:nvPr/>
      </p:nvGrpSpPr>
      <p:grpSpPr>
        <a:xfrm>
          <a:off x="0" y="0"/>
          <a:ext cx="0" cy="0"/>
          <a:chOff x="0" y="0"/>
          <a:chExt cx="0" cy="0"/>
        </a:xfrm>
      </p:grpSpPr>
      <p:sp>
        <p:nvSpPr>
          <p:cNvPr id="42" name="Google Shape;42;p28"/>
          <p:cNvSpPr txBox="1"/>
          <p:nvPr>
            <p:ph idx="10" type="dt"/>
          </p:nvPr>
        </p:nvSpPr>
        <p:spPr>
          <a:xfrm>
            <a:off x="7605951" y="5956137"/>
            <a:ext cx="28449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8"/>
          <p:cNvSpPr txBox="1"/>
          <p:nvPr>
            <p:ph idx="11" type="ftr"/>
          </p:nvPr>
        </p:nvSpPr>
        <p:spPr>
          <a:xfrm>
            <a:off x="581192" y="5951811"/>
            <a:ext cx="69171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8"/>
          <p:cNvSpPr txBox="1"/>
          <p:nvPr>
            <p:ph idx="12" type="sldNum"/>
          </p:nvPr>
        </p:nvSpPr>
        <p:spPr>
          <a:xfrm>
            <a:off x="10558300" y="5956137"/>
            <a:ext cx="1052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pic>
        <p:nvPicPr>
          <p:cNvPr descr="A picture containing icon&#10;&#10;Description automatically generated" id="45" name="Google Shape;45;p28"/>
          <p:cNvPicPr preferRelativeResize="0"/>
          <p:nvPr/>
        </p:nvPicPr>
        <p:blipFill rotWithShape="1">
          <a:blip r:embed="rId2">
            <a:alphaModFix/>
          </a:blip>
          <a:srcRect b="0" l="0" r="0" t="0"/>
          <a:stretch/>
        </p:blipFill>
        <p:spPr>
          <a:xfrm>
            <a:off x="10696483" y="4944475"/>
            <a:ext cx="914324" cy="91432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type="tbl">
  <p:cSld name="TABLE">
    <p:spTree>
      <p:nvGrpSpPr>
        <p:cNvPr id="46" name="Shape 46"/>
        <p:cNvGrpSpPr/>
        <p:nvPr/>
      </p:nvGrpSpPr>
      <p:grpSpPr>
        <a:xfrm>
          <a:off x="0" y="0"/>
          <a:ext cx="0" cy="0"/>
          <a:chOff x="0" y="0"/>
          <a:chExt cx="0" cy="0"/>
        </a:xfrm>
      </p:grpSpPr>
      <p:sp>
        <p:nvSpPr>
          <p:cNvPr id="47" name="Google Shape;47;gc878c9086b_11_43"/>
          <p:cNvSpPr txBox="1"/>
          <p:nvPr>
            <p:ph type="title"/>
          </p:nvPr>
        </p:nvSpPr>
        <p:spPr>
          <a:xfrm>
            <a:off x="304800" y="152400"/>
            <a:ext cx="11582400" cy="1219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gc878c9086b_11_43"/>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9" name="Google Shape;49;gc878c9086b_11_43"/>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0" name="Google Shape;50;gc878c9086b_11_43"/>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sz="900">
              <a:solidFill>
                <a:schemeClr val="accent2"/>
              </a:solidFill>
              <a:latin typeface="Garamond"/>
              <a:ea typeface="Garamond"/>
              <a:cs typeface="Garamond"/>
              <a:sym typeface="Garamon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1" name="Shape 51"/>
        <p:cNvGrpSpPr/>
        <p:nvPr/>
      </p:nvGrpSpPr>
      <p:grpSpPr>
        <a:xfrm>
          <a:off x="0" y="0"/>
          <a:ext cx="0" cy="0"/>
          <a:chOff x="0" y="0"/>
          <a:chExt cx="0" cy="0"/>
        </a:xfrm>
      </p:grpSpPr>
      <p:sp>
        <p:nvSpPr>
          <p:cNvPr id="52" name="Google Shape;52;p30"/>
          <p:cNvSpPr/>
          <p:nvPr/>
        </p:nvSpPr>
        <p:spPr>
          <a:xfrm>
            <a:off x="445982" y="606554"/>
            <a:ext cx="11300100" cy="12588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30"/>
          <p:cNvSpPr txBox="1"/>
          <p:nvPr>
            <p:ph type="title"/>
          </p:nvPr>
        </p:nvSpPr>
        <p:spPr>
          <a:xfrm>
            <a:off x="581193" y="729658"/>
            <a:ext cx="11029500" cy="988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1"/>
              </a:buClr>
              <a:buSzPts val="4000"/>
              <a:buFont typeface="Garamond"/>
              <a:buNone/>
              <a:defRPr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0"/>
          <p:cNvSpPr txBox="1"/>
          <p:nvPr>
            <p:ph idx="1" type="body"/>
          </p:nvPr>
        </p:nvSpPr>
        <p:spPr>
          <a:xfrm>
            <a:off x="581193" y="2228003"/>
            <a:ext cx="5422500" cy="3633000"/>
          </a:xfrm>
          <a:prstGeom prst="rect">
            <a:avLst/>
          </a:prstGeom>
          <a:noFill/>
          <a:ln>
            <a:noFill/>
          </a:ln>
        </p:spPr>
        <p:txBody>
          <a:bodyPr anchorCtr="0" anchor="ctr" bIns="45700" lIns="91425" spcFirstLastPara="1" rIns="91425" wrap="square" tIns="45700">
            <a:noAutofit/>
          </a:bodyPr>
          <a:lstStyle>
            <a:lvl1pPr indent="-333756" lvl="0" marL="457200" algn="l">
              <a:lnSpc>
                <a:spcPct val="100000"/>
              </a:lnSpc>
              <a:spcBef>
                <a:spcPts val="360"/>
              </a:spcBef>
              <a:spcAft>
                <a:spcPts val="0"/>
              </a:spcAft>
              <a:buSzPts val="1656"/>
              <a:buChar char="►"/>
              <a:defRPr/>
            </a:lvl1pPr>
            <a:lvl2pPr indent="-333756" lvl="1" marL="914400" algn="l">
              <a:lnSpc>
                <a:spcPct val="100000"/>
              </a:lnSpc>
              <a:spcBef>
                <a:spcPts val="600"/>
              </a:spcBef>
              <a:spcAft>
                <a:spcPts val="0"/>
              </a:spcAft>
              <a:buSzPts val="1656"/>
              <a:buChar char="►"/>
              <a:defRPr/>
            </a:lvl2pPr>
            <a:lvl3pPr indent="-333756" lvl="2" marL="1371600" algn="l">
              <a:lnSpc>
                <a:spcPct val="100000"/>
              </a:lnSpc>
              <a:spcBef>
                <a:spcPts val="600"/>
              </a:spcBef>
              <a:spcAft>
                <a:spcPts val="0"/>
              </a:spcAft>
              <a:buSzPts val="1656"/>
              <a:buChar char="►"/>
              <a:defRPr/>
            </a:lvl3pPr>
            <a:lvl4pPr indent="-333756" lvl="3" marL="1828800" algn="l">
              <a:lnSpc>
                <a:spcPct val="100000"/>
              </a:lnSpc>
              <a:spcBef>
                <a:spcPts val="600"/>
              </a:spcBef>
              <a:spcAft>
                <a:spcPts val="0"/>
              </a:spcAft>
              <a:buSzPts val="1656"/>
              <a:buChar char="►"/>
              <a:defRPr/>
            </a:lvl4pPr>
            <a:lvl5pPr indent="-333756" lvl="4" marL="2286000" algn="l">
              <a:lnSpc>
                <a:spcPct val="10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55" name="Google Shape;55;p30"/>
          <p:cNvSpPr txBox="1"/>
          <p:nvPr>
            <p:ph idx="2" type="body"/>
          </p:nvPr>
        </p:nvSpPr>
        <p:spPr>
          <a:xfrm>
            <a:off x="6188417" y="2228003"/>
            <a:ext cx="5422500" cy="3633000"/>
          </a:xfrm>
          <a:prstGeom prst="rect">
            <a:avLst/>
          </a:prstGeom>
          <a:noFill/>
          <a:ln>
            <a:noFill/>
          </a:ln>
        </p:spPr>
        <p:txBody>
          <a:bodyPr anchorCtr="0" anchor="ctr" bIns="45700" lIns="91425" spcFirstLastPara="1" rIns="91425" wrap="square" tIns="45700">
            <a:noAutofit/>
          </a:bodyPr>
          <a:lstStyle>
            <a:lvl1pPr indent="-333756" lvl="0" marL="457200" algn="l">
              <a:lnSpc>
                <a:spcPct val="100000"/>
              </a:lnSpc>
              <a:spcBef>
                <a:spcPts val="360"/>
              </a:spcBef>
              <a:spcAft>
                <a:spcPts val="0"/>
              </a:spcAft>
              <a:buSzPts val="1656"/>
              <a:buChar char="►"/>
              <a:defRPr/>
            </a:lvl1pPr>
            <a:lvl2pPr indent="-333756" lvl="1" marL="914400" algn="l">
              <a:lnSpc>
                <a:spcPct val="100000"/>
              </a:lnSpc>
              <a:spcBef>
                <a:spcPts val="600"/>
              </a:spcBef>
              <a:spcAft>
                <a:spcPts val="0"/>
              </a:spcAft>
              <a:buSzPts val="1656"/>
              <a:buChar char="►"/>
              <a:defRPr/>
            </a:lvl2pPr>
            <a:lvl3pPr indent="-333756" lvl="2" marL="1371600" algn="l">
              <a:lnSpc>
                <a:spcPct val="100000"/>
              </a:lnSpc>
              <a:spcBef>
                <a:spcPts val="600"/>
              </a:spcBef>
              <a:spcAft>
                <a:spcPts val="0"/>
              </a:spcAft>
              <a:buSzPts val="1656"/>
              <a:buChar char="►"/>
              <a:defRPr/>
            </a:lvl3pPr>
            <a:lvl4pPr indent="-333756" lvl="3" marL="1828800" algn="l">
              <a:lnSpc>
                <a:spcPct val="100000"/>
              </a:lnSpc>
              <a:spcBef>
                <a:spcPts val="600"/>
              </a:spcBef>
              <a:spcAft>
                <a:spcPts val="0"/>
              </a:spcAft>
              <a:buSzPts val="1656"/>
              <a:buChar char="►"/>
              <a:defRPr/>
            </a:lvl4pPr>
            <a:lvl5pPr indent="-333756" lvl="4" marL="2286000" algn="l">
              <a:lnSpc>
                <a:spcPct val="10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56" name="Google Shape;56;p30"/>
          <p:cNvSpPr txBox="1"/>
          <p:nvPr>
            <p:ph idx="10" type="dt"/>
          </p:nvPr>
        </p:nvSpPr>
        <p:spPr>
          <a:xfrm>
            <a:off x="7605951" y="5956137"/>
            <a:ext cx="28449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0"/>
          <p:cNvSpPr txBox="1"/>
          <p:nvPr>
            <p:ph idx="11" type="ftr"/>
          </p:nvPr>
        </p:nvSpPr>
        <p:spPr>
          <a:xfrm>
            <a:off x="581192" y="5951811"/>
            <a:ext cx="69171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0"/>
          <p:cNvSpPr txBox="1"/>
          <p:nvPr>
            <p:ph idx="12" type="sldNum"/>
          </p:nvPr>
        </p:nvSpPr>
        <p:spPr>
          <a:xfrm>
            <a:off x="10558300" y="5956137"/>
            <a:ext cx="1052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pic>
        <p:nvPicPr>
          <p:cNvPr descr="A picture containing icon&#10;&#10;Description automatically generated" id="59" name="Google Shape;59;p30"/>
          <p:cNvPicPr preferRelativeResize="0"/>
          <p:nvPr/>
        </p:nvPicPr>
        <p:blipFill rotWithShape="1">
          <a:blip r:embed="rId2">
            <a:alphaModFix/>
          </a:blip>
          <a:srcRect b="0" l="0" r="0" t="0"/>
          <a:stretch/>
        </p:blipFill>
        <p:spPr>
          <a:xfrm>
            <a:off x="10696483" y="4944475"/>
            <a:ext cx="914324" cy="91432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0" name="Shape 60"/>
        <p:cNvGrpSpPr/>
        <p:nvPr/>
      </p:nvGrpSpPr>
      <p:grpSpPr>
        <a:xfrm>
          <a:off x="0" y="0"/>
          <a:ext cx="0" cy="0"/>
          <a:chOff x="0" y="0"/>
          <a:chExt cx="0" cy="0"/>
        </a:xfrm>
      </p:grpSpPr>
      <p:sp>
        <p:nvSpPr>
          <p:cNvPr id="61" name="Google Shape;61;p29"/>
          <p:cNvSpPr/>
          <p:nvPr/>
        </p:nvSpPr>
        <p:spPr>
          <a:xfrm>
            <a:off x="447817" y="5141974"/>
            <a:ext cx="11290800" cy="12588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aramond"/>
              <a:ea typeface="Garamond"/>
              <a:cs typeface="Garamond"/>
              <a:sym typeface="Garamond"/>
            </a:endParaRPr>
          </a:p>
        </p:txBody>
      </p:sp>
      <p:sp>
        <p:nvSpPr>
          <p:cNvPr id="62" name="Google Shape;62;p29"/>
          <p:cNvSpPr txBox="1"/>
          <p:nvPr>
            <p:ph type="title"/>
          </p:nvPr>
        </p:nvSpPr>
        <p:spPr>
          <a:xfrm>
            <a:off x="581193" y="3043910"/>
            <a:ext cx="8501700" cy="1497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1"/>
              </a:buClr>
              <a:buSzPts val="4000"/>
              <a:buFont typeface="Garamond"/>
              <a:buNone/>
              <a:defRPr b="0" sz="4000" cap="none">
                <a:solidFill>
                  <a:schemeClr val="accent1"/>
                </a:solidFill>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9"/>
          <p:cNvSpPr txBox="1"/>
          <p:nvPr>
            <p:ph idx="1" type="body"/>
          </p:nvPr>
        </p:nvSpPr>
        <p:spPr>
          <a:xfrm>
            <a:off x="581192" y="4541417"/>
            <a:ext cx="8501700" cy="6006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640"/>
              </a:spcBef>
              <a:spcAft>
                <a:spcPts val="0"/>
              </a:spcAft>
              <a:buSzPts val="2944"/>
              <a:buNone/>
              <a:defRPr sz="3200" cap="none">
                <a:solidFill>
                  <a:schemeClr val="accent2"/>
                </a:solidFill>
                <a:latin typeface="Garamond"/>
                <a:ea typeface="Garamond"/>
                <a:cs typeface="Garamond"/>
                <a:sym typeface="Garamond"/>
              </a:defRPr>
            </a:lvl1pPr>
            <a:lvl2pPr indent="-228600" lvl="1" marL="914400" algn="l">
              <a:lnSpc>
                <a:spcPct val="100000"/>
              </a:lnSpc>
              <a:spcBef>
                <a:spcPts val="600"/>
              </a:spcBef>
              <a:spcAft>
                <a:spcPts val="0"/>
              </a:spcAft>
              <a:buSzPts val="1656"/>
              <a:buNone/>
              <a:defRPr sz="1800">
                <a:solidFill>
                  <a:srgbClr val="888888"/>
                </a:solidFill>
              </a:defRPr>
            </a:lvl2pPr>
            <a:lvl3pPr indent="-228600" lvl="2" marL="1371600" algn="l">
              <a:lnSpc>
                <a:spcPct val="100000"/>
              </a:lnSpc>
              <a:spcBef>
                <a:spcPts val="600"/>
              </a:spcBef>
              <a:spcAft>
                <a:spcPts val="0"/>
              </a:spcAft>
              <a:buSzPts val="1472"/>
              <a:buNone/>
              <a:defRPr sz="1600">
                <a:solidFill>
                  <a:srgbClr val="888888"/>
                </a:solidFill>
              </a:defRPr>
            </a:lvl3pPr>
            <a:lvl4pPr indent="-228600" lvl="3" marL="1828800" algn="l">
              <a:lnSpc>
                <a:spcPct val="100000"/>
              </a:lnSpc>
              <a:spcBef>
                <a:spcPts val="600"/>
              </a:spcBef>
              <a:spcAft>
                <a:spcPts val="0"/>
              </a:spcAft>
              <a:buSzPts val="1288"/>
              <a:buNone/>
              <a:defRPr sz="1400">
                <a:solidFill>
                  <a:srgbClr val="888888"/>
                </a:solidFill>
              </a:defRPr>
            </a:lvl4pPr>
            <a:lvl5pPr indent="-228600" lvl="4" marL="2286000" algn="l">
              <a:lnSpc>
                <a:spcPct val="100000"/>
              </a:lnSpc>
              <a:spcBef>
                <a:spcPts val="600"/>
              </a:spcBef>
              <a:spcAft>
                <a:spcPts val="0"/>
              </a:spcAft>
              <a:buSzPts val="1288"/>
              <a:buNone/>
              <a:defRPr sz="1400">
                <a:solidFill>
                  <a:srgbClr val="888888"/>
                </a:solidFill>
              </a:defRPr>
            </a:lvl5pPr>
            <a:lvl6pPr indent="-228600" lvl="5" marL="2743200" algn="l">
              <a:lnSpc>
                <a:spcPct val="100000"/>
              </a:lnSpc>
              <a:spcBef>
                <a:spcPts val="600"/>
              </a:spcBef>
              <a:spcAft>
                <a:spcPts val="0"/>
              </a:spcAft>
              <a:buSzPts val="1288"/>
              <a:buNone/>
              <a:defRPr sz="1400">
                <a:solidFill>
                  <a:srgbClr val="888888"/>
                </a:solidFill>
              </a:defRPr>
            </a:lvl6pPr>
            <a:lvl7pPr indent="-228600" lvl="6" marL="3200400" algn="l">
              <a:lnSpc>
                <a:spcPct val="100000"/>
              </a:lnSpc>
              <a:spcBef>
                <a:spcPts val="600"/>
              </a:spcBef>
              <a:spcAft>
                <a:spcPts val="0"/>
              </a:spcAft>
              <a:buSzPts val="1288"/>
              <a:buNone/>
              <a:defRPr sz="1400">
                <a:solidFill>
                  <a:srgbClr val="888888"/>
                </a:solidFill>
              </a:defRPr>
            </a:lvl7pPr>
            <a:lvl8pPr indent="-228600" lvl="7" marL="3657600" algn="l">
              <a:lnSpc>
                <a:spcPct val="100000"/>
              </a:lnSpc>
              <a:spcBef>
                <a:spcPts val="600"/>
              </a:spcBef>
              <a:spcAft>
                <a:spcPts val="0"/>
              </a:spcAft>
              <a:buSzPts val="1288"/>
              <a:buNone/>
              <a:defRPr sz="1400">
                <a:solidFill>
                  <a:srgbClr val="888888"/>
                </a:solidFill>
              </a:defRPr>
            </a:lvl8pPr>
            <a:lvl9pPr indent="-228600" lvl="8" marL="4114800" algn="l">
              <a:lnSpc>
                <a:spcPct val="100000"/>
              </a:lnSpc>
              <a:spcBef>
                <a:spcPts val="600"/>
              </a:spcBef>
              <a:spcAft>
                <a:spcPts val="600"/>
              </a:spcAft>
              <a:buSzPts val="1288"/>
              <a:buNone/>
              <a:defRPr sz="1400">
                <a:solidFill>
                  <a:srgbClr val="888888"/>
                </a:solidFill>
              </a:defRPr>
            </a:lvl9pPr>
          </a:lstStyle>
          <a:p/>
        </p:txBody>
      </p:sp>
      <p:sp>
        <p:nvSpPr>
          <p:cNvPr id="64" name="Google Shape;64;p29"/>
          <p:cNvSpPr txBox="1"/>
          <p:nvPr>
            <p:ph idx="10" type="dt"/>
          </p:nvPr>
        </p:nvSpPr>
        <p:spPr>
          <a:xfrm>
            <a:off x="7605951" y="5956137"/>
            <a:ext cx="28449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lt1"/>
                </a:solidFill>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9"/>
          <p:cNvSpPr txBox="1"/>
          <p:nvPr>
            <p:ph idx="11" type="ftr"/>
          </p:nvPr>
        </p:nvSpPr>
        <p:spPr>
          <a:xfrm>
            <a:off x="581192" y="5951811"/>
            <a:ext cx="69171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9"/>
          <p:cNvSpPr txBox="1"/>
          <p:nvPr>
            <p:ph idx="12" type="sldNum"/>
          </p:nvPr>
        </p:nvSpPr>
        <p:spPr>
          <a:xfrm>
            <a:off x="10558300" y="5956137"/>
            <a:ext cx="1052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pic>
        <p:nvPicPr>
          <p:cNvPr descr="Logo, company name&#10;&#10;Description automatically generated" id="67" name="Google Shape;67;p29"/>
          <p:cNvPicPr preferRelativeResize="0"/>
          <p:nvPr/>
        </p:nvPicPr>
        <p:blipFill rotWithShape="1">
          <a:blip r:embed="rId2">
            <a:alphaModFix/>
          </a:blip>
          <a:srcRect b="0" l="9895" r="8449" t="0"/>
          <a:stretch/>
        </p:blipFill>
        <p:spPr>
          <a:xfrm>
            <a:off x="9138513" y="3736745"/>
            <a:ext cx="2624476" cy="140522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Layout">
  <p:cSld name="Chart Layout">
    <p:spTree>
      <p:nvGrpSpPr>
        <p:cNvPr id="68" name="Shape 68"/>
        <p:cNvGrpSpPr/>
        <p:nvPr/>
      </p:nvGrpSpPr>
      <p:grpSpPr>
        <a:xfrm>
          <a:off x="0" y="0"/>
          <a:ext cx="0" cy="0"/>
          <a:chOff x="0" y="0"/>
          <a:chExt cx="0" cy="0"/>
        </a:xfrm>
      </p:grpSpPr>
      <p:sp>
        <p:nvSpPr>
          <p:cNvPr id="69" name="Google Shape;69;p31"/>
          <p:cNvSpPr/>
          <p:nvPr/>
        </p:nvSpPr>
        <p:spPr>
          <a:xfrm>
            <a:off x="440286" y="614407"/>
            <a:ext cx="11309400" cy="1189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31"/>
          <p:cNvSpPr txBox="1"/>
          <p:nvPr>
            <p:ph type="title"/>
          </p:nvPr>
        </p:nvSpPr>
        <p:spPr>
          <a:xfrm>
            <a:off x="581192" y="702156"/>
            <a:ext cx="11029500" cy="10137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1"/>
              </a:buClr>
              <a:buSzPts val="4000"/>
              <a:buFont typeface="Garamond"/>
              <a:buNone/>
              <a:defRPr sz="4000" cap="none">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1"/>
          <p:cNvSpPr txBox="1"/>
          <p:nvPr>
            <p:ph idx="1" type="body"/>
          </p:nvPr>
        </p:nvSpPr>
        <p:spPr>
          <a:xfrm>
            <a:off x="581192" y="2180496"/>
            <a:ext cx="11029500" cy="36783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480"/>
              </a:spcBef>
              <a:spcAft>
                <a:spcPts val="0"/>
              </a:spcAft>
              <a:buSzPts val="2208"/>
              <a:buFont typeface="Noto Sans Symbols"/>
              <a:buNone/>
              <a:defRPr>
                <a:latin typeface="Gill Sans"/>
                <a:ea typeface="Gill Sans"/>
                <a:cs typeface="Gill Sans"/>
                <a:sym typeface="Gill Sans"/>
              </a:defRPr>
            </a:lvl1pPr>
            <a:lvl2pPr indent="-345440" lvl="1" marL="914400" algn="l">
              <a:lnSpc>
                <a:spcPct val="100000"/>
              </a:lnSpc>
              <a:spcBef>
                <a:spcPts val="600"/>
              </a:spcBef>
              <a:spcAft>
                <a:spcPts val="0"/>
              </a:spcAft>
              <a:buSzPts val="1840"/>
              <a:buFont typeface="Noto Sans Symbols"/>
              <a:buChar char="►"/>
              <a:defRPr>
                <a:latin typeface="Gill Sans"/>
                <a:ea typeface="Gill Sans"/>
                <a:cs typeface="Gill Sans"/>
                <a:sym typeface="Gill Sans"/>
              </a:defRPr>
            </a:lvl2pPr>
            <a:lvl3pPr indent="-333756" lvl="2" marL="1371600" algn="l">
              <a:lnSpc>
                <a:spcPct val="100000"/>
              </a:lnSpc>
              <a:spcBef>
                <a:spcPts val="600"/>
              </a:spcBef>
              <a:spcAft>
                <a:spcPts val="0"/>
              </a:spcAft>
              <a:buSzPts val="1656"/>
              <a:buFont typeface="Noto Sans Symbols"/>
              <a:buChar char="►"/>
              <a:defRPr>
                <a:latin typeface="Gill Sans"/>
                <a:ea typeface="Gill Sans"/>
                <a:cs typeface="Gill Sans"/>
                <a:sym typeface="Gill Sans"/>
              </a:defRPr>
            </a:lvl3pPr>
            <a:lvl4pPr indent="-322072" lvl="3" marL="1828800" algn="l">
              <a:lnSpc>
                <a:spcPct val="100000"/>
              </a:lnSpc>
              <a:spcBef>
                <a:spcPts val="600"/>
              </a:spcBef>
              <a:spcAft>
                <a:spcPts val="0"/>
              </a:spcAft>
              <a:buSzPts val="1472"/>
              <a:buFont typeface="Noto Sans Symbols"/>
              <a:buChar char="►"/>
              <a:defRPr>
                <a:latin typeface="Gill Sans"/>
                <a:ea typeface="Gill Sans"/>
                <a:cs typeface="Gill Sans"/>
                <a:sym typeface="Gill Sans"/>
              </a:defRPr>
            </a:lvl4pPr>
            <a:lvl5pPr indent="-310388" lvl="4" marL="2286000" algn="l">
              <a:lnSpc>
                <a:spcPct val="100000"/>
              </a:lnSpc>
              <a:spcBef>
                <a:spcPts val="600"/>
              </a:spcBef>
              <a:spcAft>
                <a:spcPts val="0"/>
              </a:spcAft>
              <a:buSzPts val="1288"/>
              <a:buFont typeface="Noto Sans Symbols"/>
              <a:buChar char="►"/>
              <a:defRPr>
                <a:latin typeface="Gill Sans"/>
                <a:ea typeface="Gill Sans"/>
                <a:cs typeface="Gill Sans"/>
                <a:sym typeface="Gill Sans"/>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72" name="Google Shape;72;p31"/>
          <p:cNvSpPr txBox="1"/>
          <p:nvPr>
            <p:ph idx="10" type="dt"/>
          </p:nvPr>
        </p:nvSpPr>
        <p:spPr>
          <a:xfrm>
            <a:off x="7605951" y="5956137"/>
            <a:ext cx="28449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1"/>
          <p:cNvSpPr txBox="1"/>
          <p:nvPr>
            <p:ph idx="11" type="ftr"/>
          </p:nvPr>
        </p:nvSpPr>
        <p:spPr>
          <a:xfrm>
            <a:off x="581192" y="5951811"/>
            <a:ext cx="69171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1"/>
          <p:cNvSpPr txBox="1"/>
          <p:nvPr>
            <p:ph idx="12" type="sldNum"/>
          </p:nvPr>
        </p:nvSpPr>
        <p:spPr>
          <a:xfrm>
            <a:off x="10558300" y="5956137"/>
            <a:ext cx="1052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pic>
        <p:nvPicPr>
          <p:cNvPr descr="A picture containing icon&#10;&#10;Description automatically generated" id="75" name="Google Shape;75;p31"/>
          <p:cNvPicPr preferRelativeResize="0"/>
          <p:nvPr/>
        </p:nvPicPr>
        <p:blipFill rotWithShape="1">
          <a:blip r:embed="rId2">
            <a:alphaModFix/>
          </a:blip>
          <a:srcRect b="0" l="0" r="0" t="0"/>
          <a:stretch/>
        </p:blipFill>
        <p:spPr>
          <a:xfrm>
            <a:off x="10696483" y="4944475"/>
            <a:ext cx="914324" cy="914324"/>
          </a:xfrm>
          <a:prstGeom prst="rect">
            <a:avLst/>
          </a:prstGeom>
          <a:noFill/>
          <a:ln>
            <a:noFill/>
          </a:ln>
        </p:spPr>
      </p:pic>
      <p:pic>
        <p:nvPicPr>
          <p:cNvPr id="76" name="Google Shape;76;p31"/>
          <p:cNvPicPr preferRelativeResize="0"/>
          <p:nvPr/>
        </p:nvPicPr>
        <p:blipFill rotWithShape="1">
          <a:blip r:embed="rId3">
            <a:alphaModFix/>
          </a:blip>
          <a:srcRect b="0" l="0" r="0" t="0"/>
          <a:stretch/>
        </p:blipFill>
        <p:spPr>
          <a:xfrm>
            <a:off x="3179988" y="2180496"/>
            <a:ext cx="6343800" cy="36783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Layout">
  <p:cSld name="Table Layout">
    <p:spTree>
      <p:nvGrpSpPr>
        <p:cNvPr id="77" name="Shape 77"/>
        <p:cNvGrpSpPr/>
        <p:nvPr/>
      </p:nvGrpSpPr>
      <p:grpSpPr>
        <a:xfrm>
          <a:off x="0" y="0"/>
          <a:ext cx="0" cy="0"/>
          <a:chOff x="0" y="0"/>
          <a:chExt cx="0" cy="0"/>
        </a:xfrm>
      </p:grpSpPr>
      <p:sp>
        <p:nvSpPr>
          <p:cNvPr id="78" name="Google Shape;78;p32"/>
          <p:cNvSpPr/>
          <p:nvPr/>
        </p:nvSpPr>
        <p:spPr>
          <a:xfrm>
            <a:off x="440286" y="614407"/>
            <a:ext cx="11309400" cy="1189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32"/>
          <p:cNvSpPr txBox="1"/>
          <p:nvPr>
            <p:ph type="title"/>
          </p:nvPr>
        </p:nvSpPr>
        <p:spPr>
          <a:xfrm>
            <a:off x="581192" y="702156"/>
            <a:ext cx="11029500" cy="10137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1"/>
              </a:buClr>
              <a:buSzPts val="4000"/>
              <a:buFont typeface="Garamond"/>
              <a:buNone/>
              <a:defRPr sz="4000" cap="none">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2"/>
          <p:cNvSpPr txBox="1"/>
          <p:nvPr>
            <p:ph idx="10" type="dt"/>
          </p:nvPr>
        </p:nvSpPr>
        <p:spPr>
          <a:xfrm>
            <a:off x="7605951" y="5956137"/>
            <a:ext cx="28449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32"/>
          <p:cNvSpPr txBox="1"/>
          <p:nvPr>
            <p:ph idx="11" type="ftr"/>
          </p:nvPr>
        </p:nvSpPr>
        <p:spPr>
          <a:xfrm>
            <a:off x="581192" y="5951811"/>
            <a:ext cx="69171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2"/>
          <p:cNvSpPr txBox="1"/>
          <p:nvPr>
            <p:ph idx="12" type="sldNum"/>
          </p:nvPr>
        </p:nvSpPr>
        <p:spPr>
          <a:xfrm>
            <a:off x="10558300" y="5956137"/>
            <a:ext cx="1052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pic>
        <p:nvPicPr>
          <p:cNvPr descr="A picture containing icon&#10;&#10;Description automatically generated" id="83" name="Google Shape;83;p32"/>
          <p:cNvPicPr preferRelativeResize="0"/>
          <p:nvPr/>
        </p:nvPicPr>
        <p:blipFill rotWithShape="1">
          <a:blip r:embed="rId2">
            <a:alphaModFix/>
          </a:blip>
          <a:srcRect b="0" l="0" r="0" t="0"/>
          <a:stretch/>
        </p:blipFill>
        <p:spPr>
          <a:xfrm>
            <a:off x="10696483" y="4944475"/>
            <a:ext cx="914324" cy="914324"/>
          </a:xfrm>
          <a:prstGeom prst="rect">
            <a:avLst/>
          </a:prstGeom>
          <a:noFill/>
          <a:ln>
            <a:noFill/>
          </a:ln>
        </p:spPr>
      </p:pic>
      <p:graphicFrame>
        <p:nvGraphicFramePr>
          <p:cNvPr id="84" name="Google Shape;84;p32"/>
          <p:cNvGraphicFramePr/>
          <p:nvPr/>
        </p:nvGraphicFramePr>
        <p:xfrm>
          <a:off x="1826846" y="2958089"/>
          <a:ext cx="3000000" cy="3000000"/>
        </p:xfrm>
        <a:graphic>
          <a:graphicData uri="http://schemas.openxmlformats.org/drawingml/2006/table">
            <a:tbl>
              <a:tblPr bandRow="1" firstRow="1">
                <a:noFill/>
                <a:tableStyleId>{591B0DA7-BD2E-4235-8E62-FB84BD3650D6}</a:tableStyleId>
              </a:tblPr>
              <a:tblGrid>
                <a:gridCol w="1354675"/>
                <a:gridCol w="1354675"/>
                <a:gridCol w="1354675"/>
                <a:gridCol w="1354675"/>
                <a:gridCol w="1354675"/>
                <a:gridCol w="1354675"/>
              </a:tblGrid>
              <a:tr h="2286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Column 1</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Column 2</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Column 3</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Column 4</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Column 5</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Column 6</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Gill Sans"/>
                        <a:ea typeface="Gill Sans"/>
                        <a:cs typeface="Gill Sans"/>
                        <a:sym typeface="Gill Sans"/>
                      </a:endParaRPr>
                    </a:p>
                  </a:txBody>
                  <a:tcPr marT="45725" marB="45725" marR="91450" marL="91450">
                    <a:lnR cap="flat" cmpd="sng" w="12700">
                      <a:solidFill>
                        <a:schemeClr val="dk1"/>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Gill Sans"/>
                        <a:ea typeface="Gill Sans"/>
                        <a:cs typeface="Gill Sans"/>
                        <a:sym typeface="Gill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Gill Sans"/>
                        <a:ea typeface="Gill Sans"/>
                        <a:cs typeface="Gill Sans"/>
                        <a:sym typeface="Gill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Gill Sans"/>
                        <a:ea typeface="Gill Sans"/>
                        <a:cs typeface="Gill Sans"/>
                        <a:sym typeface="Gill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Gill Sans"/>
                        <a:ea typeface="Gill Sans"/>
                        <a:cs typeface="Gill Sans"/>
                        <a:sym typeface="Gill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Gill Sans"/>
                        <a:ea typeface="Gill Sans"/>
                        <a:cs typeface="Gill Sans"/>
                        <a:sym typeface="Gill Sans"/>
                      </a:endParaRPr>
                    </a:p>
                  </a:txBody>
                  <a:tcPr marT="45725" marB="45725" marR="91450" marL="91450">
                    <a:lnL cap="flat" cmpd="sng" w="12700">
                      <a:solidFill>
                        <a:schemeClr val="dk1"/>
                      </a:solidFill>
                      <a:prstDash val="solid"/>
                      <a:round/>
                      <a:headEnd len="sm" w="sm" type="none"/>
                      <a:tailEnd len="sm" w="sm" type="none"/>
                    </a:lnL>
                  </a:tcPr>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Gill Sans"/>
                        <a:ea typeface="Gill Sans"/>
                        <a:cs typeface="Gill Sans"/>
                        <a:sym typeface="Gill Sans"/>
                      </a:endParaRPr>
                    </a:p>
                  </a:txBody>
                  <a:tcPr marT="45725" marB="45725" marR="91450" marL="91450">
                    <a:lnR cap="flat" cmpd="sng" w="12700">
                      <a:solidFill>
                        <a:schemeClr val="dk1"/>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Gill Sans"/>
                        <a:ea typeface="Gill Sans"/>
                        <a:cs typeface="Gill Sans"/>
                        <a:sym typeface="Gill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Gill Sans"/>
                        <a:ea typeface="Gill Sans"/>
                        <a:cs typeface="Gill Sans"/>
                        <a:sym typeface="Gill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Gill Sans"/>
                        <a:ea typeface="Gill Sans"/>
                        <a:cs typeface="Gill Sans"/>
                        <a:sym typeface="Gill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Gill Sans"/>
                        <a:ea typeface="Gill Sans"/>
                        <a:cs typeface="Gill Sans"/>
                        <a:sym typeface="Gill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Gill Sans"/>
                        <a:ea typeface="Gill Sans"/>
                        <a:cs typeface="Gill Sans"/>
                        <a:sym typeface="Gill Sans"/>
                      </a:endParaRPr>
                    </a:p>
                  </a:txBody>
                  <a:tcPr marT="45725" marB="45725" marR="91450" marL="91450">
                    <a:lnL cap="flat" cmpd="sng" w="12700">
                      <a:solidFill>
                        <a:schemeClr val="dk1"/>
                      </a:solidFill>
                      <a:prstDash val="solid"/>
                      <a:round/>
                      <a:headEnd len="sm" w="sm" type="none"/>
                      <a:tailEnd len="sm" w="sm" type="none"/>
                    </a:lnL>
                  </a:tcPr>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Gill Sans"/>
                        <a:ea typeface="Gill Sans"/>
                        <a:cs typeface="Gill Sans"/>
                        <a:sym typeface="Gill Sans"/>
                      </a:endParaRPr>
                    </a:p>
                  </a:txBody>
                  <a:tcPr marT="45725" marB="45725" marR="91450" marL="91450">
                    <a:lnR cap="flat" cmpd="sng" w="12700">
                      <a:solidFill>
                        <a:schemeClr val="dk1"/>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Gill Sans"/>
                        <a:ea typeface="Gill Sans"/>
                        <a:cs typeface="Gill Sans"/>
                        <a:sym typeface="Gill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Gill Sans"/>
                        <a:ea typeface="Gill Sans"/>
                        <a:cs typeface="Gill Sans"/>
                        <a:sym typeface="Gill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Gill Sans"/>
                        <a:ea typeface="Gill Sans"/>
                        <a:cs typeface="Gill Sans"/>
                        <a:sym typeface="Gill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Gill Sans"/>
                        <a:ea typeface="Gill Sans"/>
                        <a:cs typeface="Gill Sans"/>
                        <a:sym typeface="Gill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Gill Sans"/>
                        <a:ea typeface="Gill Sans"/>
                        <a:cs typeface="Gill Sans"/>
                        <a:sym typeface="Gill Sans"/>
                      </a:endParaRPr>
                    </a:p>
                  </a:txBody>
                  <a:tcPr marT="45725" marB="45725" marR="91450" marL="91450">
                    <a:lnL cap="flat" cmpd="sng" w="12700">
                      <a:solidFill>
                        <a:schemeClr val="dk1"/>
                      </a:solidFill>
                      <a:prstDash val="solid"/>
                      <a:round/>
                      <a:headEnd len="sm" w="sm" type="none"/>
                      <a:tailEnd len="sm" w="sm" type="none"/>
                    </a:lnL>
                  </a:tcPr>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Gill Sans"/>
                        <a:ea typeface="Gill Sans"/>
                        <a:cs typeface="Gill Sans"/>
                        <a:sym typeface="Gill Sans"/>
                      </a:endParaRPr>
                    </a:p>
                  </a:txBody>
                  <a:tcPr marT="45725" marB="45725" marR="91450" marL="91450">
                    <a:lnR cap="flat" cmpd="sng" w="12700">
                      <a:solidFill>
                        <a:schemeClr val="dk1"/>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Gill Sans"/>
                        <a:ea typeface="Gill Sans"/>
                        <a:cs typeface="Gill Sans"/>
                        <a:sym typeface="Gill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Gill Sans"/>
                        <a:ea typeface="Gill Sans"/>
                        <a:cs typeface="Gill Sans"/>
                        <a:sym typeface="Gill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Gill Sans"/>
                        <a:ea typeface="Gill Sans"/>
                        <a:cs typeface="Gill Sans"/>
                        <a:sym typeface="Gill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Gill Sans"/>
                        <a:ea typeface="Gill Sans"/>
                        <a:cs typeface="Gill Sans"/>
                        <a:sym typeface="Gill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Gill Sans"/>
                        <a:ea typeface="Gill Sans"/>
                        <a:cs typeface="Gill Sans"/>
                        <a:sym typeface="Gill Sans"/>
                      </a:endParaRPr>
                    </a:p>
                  </a:txBody>
                  <a:tcPr marT="45725" marB="45725" marR="91450" marL="91450">
                    <a:lnL cap="flat" cmpd="sng" w="12700">
                      <a:solidFill>
                        <a:schemeClr val="dk1"/>
                      </a:solidFill>
                      <a:prstDash val="solid"/>
                      <a:round/>
                      <a:headEnd len="sm" w="sm" type="none"/>
                      <a:tailEnd len="sm" w="sm" type="none"/>
                    </a:lnL>
                  </a:tcPr>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Gill Sans"/>
                        <a:ea typeface="Gill Sans"/>
                        <a:cs typeface="Gill Sans"/>
                        <a:sym typeface="Gill Sans"/>
                      </a:endParaRPr>
                    </a:p>
                  </a:txBody>
                  <a:tcPr marT="45725" marB="45725" marR="91450" marL="91450">
                    <a:lnR cap="flat" cmpd="sng" w="12700">
                      <a:solidFill>
                        <a:schemeClr val="dk1"/>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Gill Sans"/>
                        <a:ea typeface="Gill Sans"/>
                        <a:cs typeface="Gill Sans"/>
                        <a:sym typeface="Gill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Gill Sans"/>
                        <a:ea typeface="Gill Sans"/>
                        <a:cs typeface="Gill Sans"/>
                        <a:sym typeface="Gill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Gill Sans"/>
                        <a:ea typeface="Gill Sans"/>
                        <a:cs typeface="Gill Sans"/>
                        <a:sym typeface="Gill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Gill Sans"/>
                        <a:ea typeface="Gill Sans"/>
                        <a:cs typeface="Gill Sans"/>
                        <a:sym typeface="Gill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Gill Sans"/>
                        <a:ea typeface="Gill Sans"/>
                        <a:cs typeface="Gill Sans"/>
                        <a:sym typeface="Gill Sans"/>
                      </a:endParaRPr>
                    </a:p>
                  </a:txBody>
                  <a:tcPr marT="45725" marB="45725" marR="91450" marL="91450">
                    <a:lnL cap="flat" cmpd="sng" w="12700">
                      <a:solidFill>
                        <a:schemeClr val="dk1"/>
                      </a:solidFill>
                      <a:prstDash val="solid"/>
                      <a:round/>
                      <a:headEnd len="sm" w="sm" type="none"/>
                      <a:tailEnd len="sm" w="sm" type="none"/>
                    </a:lnL>
                  </a:tcPr>
                </a:tc>
              </a:tr>
            </a:tbl>
          </a:graphicData>
        </a:graphic>
      </p:graphicFrame>
      <p:sp>
        <p:nvSpPr>
          <p:cNvPr id="85" name="Google Shape;85;p32"/>
          <p:cNvSpPr txBox="1"/>
          <p:nvPr/>
        </p:nvSpPr>
        <p:spPr>
          <a:xfrm>
            <a:off x="4039797" y="2298579"/>
            <a:ext cx="30657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accent1"/>
                </a:solidFill>
                <a:latin typeface="Garamond"/>
                <a:ea typeface="Garamond"/>
                <a:cs typeface="Garamond"/>
                <a:sym typeface="Garamond"/>
              </a:rPr>
              <a:t>Table Title</a:t>
            </a:r>
            <a:endParaRPr b="0" i="0" sz="1400" u="none" cap="none" strike="noStrike">
              <a:solidFill>
                <a:srgbClr val="000000"/>
              </a:solidFill>
              <a:latin typeface="Arial"/>
              <a:ea typeface="Arial"/>
              <a:cs typeface="Arial"/>
              <a:sym typeface="Arial"/>
            </a:endParaRPr>
          </a:p>
        </p:txBody>
      </p:sp>
      <p:sp>
        <p:nvSpPr>
          <p:cNvPr id="86" name="Google Shape;86;p32"/>
          <p:cNvSpPr txBox="1"/>
          <p:nvPr/>
        </p:nvSpPr>
        <p:spPr>
          <a:xfrm>
            <a:off x="1737040" y="5257152"/>
            <a:ext cx="26103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chemeClr val="dk1"/>
                </a:solidFill>
                <a:latin typeface="Garamond"/>
                <a:ea typeface="Garamond"/>
                <a:cs typeface="Garamond"/>
                <a:sym typeface="Garamond"/>
              </a:rPr>
              <a:t>Source: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2"/>
          <p:cNvSpPr txBox="1"/>
          <p:nvPr>
            <p:ph type="title"/>
          </p:nvPr>
        </p:nvSpPr>
        <p:spPr>
          <a:xfrm>
            <a:off x="581192" y="705124"/>
            <a:ext cx="11029500" cy="11895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Garamond"/>
              <a:buNone/>
              <a:defRPr b="0" i="0" sz="2800" u="none" cap="none" strike="noStrike">
                <a:solidFill>
                  <a:schemeClr val="lt1"/>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11" name="Google Shape;11;p12"/>
          <p:cNvSpPr txBox="1"/>
          <p:nvPr>
            <p:ph idx="1" type="body"/>
          </p:nvPr>
        </p:nvSpPr>
        <p:spPr>
          <a:xfrm>
            <a:off x="581192" y="2336003"/>
            <a:ext cx="11029500" cy="3522900"/>
          </a:xfrm>
          <a:prstGeom prst="rect">
            <a:avLst/>
          </a:prstGeom>
          <a:noFill/>
          <a:ln>
            <a:noFill/>
          </a:ln>
        </p:spPr>
        <p:txBody>
          <a:bodyPr anchorCtr="0" anchor="ctr" bIns="45700" lIns="91425" spcFirstLastPara="1" rIns="91425" wrap="square" tIns="45700">
            <a:noAutofit/>
          </a:bodyPr>
          <a:lstStyle>
            <a:lvl1pPr indent="-368808" lvl="0" marL="457200" marR="0" rtl="0" algn="l">
              <a:lnSpc>
                <a:spcPct val="100000"/>
              </a:lnSpc>
              <a:spcBef>
                <a:spcPts val="480"/>
              </a:spcBef>
              <a:spcAft>
                <a:spcPts val="0"/>
              </a:spcAft>
              <a:buClr>
                <a:schemeClr val="accent2"/>
              </a:buClr>
              <a:buSzPts val="2208"/>
              <a:buFont typeface="Noto Sans Symbols"/>
              <a:buChar char="►"/>
              <a:defRPr b="0" i="0" sz="2400" u="none" cap="none" strike="noStrike">
                <a:solidFill>
                  <a:schemeClr val="dk2"/>
                </a:solidFill>
                <a:latin typeface="Gill Sans"/>
                <a:ea typeface="Gill Sans"/>
                <a:cs typeface="Gill Sans"/>
                <a:sym typeface="Gill Sans"/>
              </a:defRPr>
            </a:lvl1pPr>
            <a:lvl2pPr indent="-345440" lvl="1" marL="914400" marR="0" rtl="0" algn="l">
              <a:lnSpc>
                <a:spcPct val="100000"/>
              </a:lnSpc>
              <a:spcBef>
                <a:spcPts val="600"/>
              </a:spcBef>
              <a:spcAft>
                <a:spcPts val="0"/>
              </a:spcAft>
              <a:buClr>
                <a:schemeClr val="accent2"/>
              </a:buClr>
              <a:buSzPts val="1840"/>
              <a:buFont typeface="Noto Sans Symbols"/>
              <a:buChar char="►"/>
              <a:defRPr b="0" i="0" sz="2000" u="none" cap="none" strike="noStrike">
                <a:solidFill>
                  <a:schemeClr val="dk2"/>
                </a:solidFill>
                <a:latin typeface="Gill Sans"/>
                <a:ea typeface="Gill Sans"/>
                <a:cs typeface="Gill Sans"/>
                <a:sym typeface="Gill Sans"/>
              </a:defRPr>
            </a:lvl2pPr>
            <a:lvl3pPr indent="-333756" lvl="2" marL="1371600" marR="0" rtl="0" algn="l">
              <a:lnSpc>
                <a:spcPct val="100000"/>
              </a:lnSpc>
              <a:spcBef>
                <a:spcPts val="600"/>
              </a:spcBef>
              <a:spcAft>
                <a:spcPts val="0"/>
              </a:spcAft>
              <a:buClr>
                <a:schemeClr val="accent2"/>
              </a:buClr>
              <a:buSzPts val="1656"/>
              <a:buFont typeface="Noto Sans Symbols"/>
              <a:buChar char="►"/>
              <a:defRPr b="0" i="0" sz="1800" u="none" cap="none" strike="noStrike">
                <a:solidFill>
                  <a:schemeClr val="dk2"/>
                </a:solidFill>
                <a:latin typeface="Gill Sans"/>
                <a:ea typeface="Gill Sans"/>
                <a:cs typeface="Gill Sans"/>
                <a:sym typeface="Gill Sans"/>
              </a:defRPr>
            </a:lvl3pPr>
            <a:lvl4pPr indent="-322072" lvl="3" marL="1828800" marR="0" rtl="0" algn="l">
              <a:lnSpc>
                <a:spcPct val="100000"/>
              </a:lnSpc>
              <a:spcBef>
                <a:spcPts val="600"/>
              </a:spcBef>
              <a:spcAft>
                <a:spcPts val="0"/>
              </a:spcAft>
              <a:buClr>
                <a:schemeClr val="accent2"/>
              </a:buClr>
              <a:buSzPts val="1472"/>
              <a:buFont typeface="Noto Sans Symbols"/>
              <a:buChar char="►"/>
              <a:defRPr b="0" i="0" sz="1600" u="none" cap="none" strike="noStrike">
                <a:solidFill>
                  <a:schemeClr val="dk2"/>
                </a:solidFill>
                <a:latin typeface="Gill Sans"/>
                <a:ea typeface="Gill Sans"/>
                <a:cs typeface="Gill Sans"/>
                <a:sym typeface="Gill Sans"/>
              </a:defRPr>
            </a:lvl4pPr>
            <a:lvl5pPr indent="-310388" lvl="4" marL="2286000" marR="0" rtl="0" algn="l">
              <a:lnSpc>
                <a:spcPct val="100000"/>
              </a:lnSpc>
              <a:spcBef>
                <a:spcPts val="600"/>
              </a:spcBef>
              <a:spcAft>
                <a:spcPts val="0"/>
              </a:spcAft>
              <a:buClr>
                <a:schemeClr val="accent2"/>
              </a:buClr>
              <a:buSzPts val="1288"/>
              <a:buFont typeface="Noto Sans Symbols"/>
              <a:buChar char="►"/>
              <a:defRPr b="0" i="0" sz="1400" u="none" cap="none" strike="noStrike">
                <a:solidFill>
                  <a:schemeClr val="dk2"/>
                </a:solidFill>
                <a:latin typeface="Gill Sans"/>
                <a:ea typeface="Gill Sans"/>
                <a:cs typeface="Gill Sans"/>
                <a:sym typeface="Gill Sans"/>
              </a:defRPr>
            </a:lvl5pPr>
            <a:lvl6pPr indent="-298704" lvl="5" marL="27432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Garamond"/>
                <a:ea typeface="Garamond"/>
                <a:cs typeface="Garamond"/>
                <a:sym typeface="Garamond"/>
              </a:defRPr>
            </a:lvl6pPr>
            <a:lvl7pPr indent="-298704" lvl="6" marL="32004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Garamond"/>
                <a:ea typeface="Garamond"/>
                <a:cs typeface="Garamond"/>
                <a:sym typeface="Garamond"/>
              </a:defRPr>
            </a:lvl7pPr>
            <a:lvl8pPr indent="-298703" lvl="7" marL="36576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Garamond"/>
                <a:ea typeface="Garamond"/>
                <a:cs typeface="Garamond"/>
                <a:sym typeface="Garamond"/>
              </a:defRPr>
            </a:lvl8pPr>
            <a:lvl9pPr indent="-298703" lvl="8" marL="4114800" marR="0" rtl="0" algn="l">
              <a:lnSpc>
                <a:spcPct val="100000"/>
              </a:lnSpc>
              <a:spcBef>
                <a:spcPts val="600"/>
              </a:spcBef>
              <a:spcAft>
                <a:spcPts val="600"/>
              </a:spcAft>
              <a:buClr>
                <a:schemeClr val="accent2"/>
              </a:buClr>
              <a:buSzPts val="1104"/>
              <a:buFont typeface="Noto Sans Symbols"/>
              <a:buChar char="◼"/>
              <a:defRPr b="0" i="0" sz="1200" u="none" cap="none" strike="noStrike">
                <a:solidFill>
                  <a:schemeClr val="dk2"/>
                </a:solidFill>
                <a:latin typeface="Garamond"/>
                <a:ea typeface="Garamond"/>
                <a:cs typeface="Garamond"/>
                <a:sym typeface="Garamond"/>
              </a:defRPr>
            </a:lvl9pPr>
          </a:lstStyle>
          <a:p/>
        </p:txBody>
      </p:sp>
      <p:sp>
        <p:nvSpPr>
          <p:cNvPr id="12" name="Google Shape;12;p12"/>
          <p:cNvSpPr txBox="1"/>
          <p:nvPr>
            <p:ph idx="10" type="dt"/>
          </p:nvPr>
        </p:nvSpPr>
        <p:spPr>
          <a:xfrm>
            <a:off x="7605951" y="5956137"/>
            <a:ext cx="28449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chemeClr val="accent2"/>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13" name="Google Shape;13;p12"/>
          <p:cNvSpPr txBox="1"/>
          <p:nvPr>
            <p:ph idx="11" type="ftr"/>
          </p:nvPr>
        </p:nvSpPr>
        <p:spPr>
          <a:xfrm>
            <a:off x="581192" y="5951811"/>
            <a:ext cx="69171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chemeClr val="accent2"/>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14" name="Google Shape;14;p12"/>
          <p:cNvSpPr txBox="1"/>
          <p:nvPr>
            <p:ph idx="12" type="sldNum"/>
          </p:nvPr>
        </p:nvSpPr>
        <p:spPr>
          <a:xfrm>
            <a:off x="10558300" y="5956137"/>
            <a:ext cx="10524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12"/>
          <p:cNvSpPr/>
          <p:nvPr/>
        </p:nvSpPr>
        <p:spPr>
          <a:xfrm>
            <a:off x="446534" y="457200"/>
            <a:ext cx="3703200" cy="951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12"/>
          <p:cNvSpPr/>
          <p:nvPr/>
        </p:nvSpPr>
        <p:spPr>
          <a:xfrm>
            <a:off x="8042147" y="453643"/>
            <a:ext cx="3703200" cy="98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12"/>
          <p:cNvSpPr/>
          <p:nvPr/>
        </p:nvSpPr>
        <p:spPr>
          <a:xfrm>
            <a:off x="4241830" y="457200"/>
            <a:ext cx="3703200" cy="915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youtube.com/watch?v=Vm0nZH9RahE" TargetMode="Externa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www.youtube.com/watch?v=aGvHxMVCYSE" TargetMode="Externa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www.youtube.com/watch?v=vH45a6XI2q4" TargetMode="Externa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avasvoice.org/wp-content/uploads/2020/09/Accommodations-for-Students-with-Usher-Syndrome-Final.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hyperlink" Target="https://www.usher-syndrome.org/our-story/ush-connections-conference-summaries.html" TargetMode="External"/><Relationship Id="rId4" Type="http://schemas.openxmlformats.org/officeDocument/2006/relationships/hyperlink" Target="https://www.usher-registry.org/en/network_members/new" TargetMode="External"/><Relationship Id="rId9" Type="http://schemas.openxmlformats.org/officeDocument/2006/relationships/hyperlink" Target="https://www.usher-syndrome.org/resources/living-with-usher-syndrome/ambassadors.html" TargetMode="External"/><Relationship Id="rId5" Type="http://schemas.openxmlformats.org/officeDocument/2006/relationships/hyperlink" Target="https://www.usher-syndrome.org/what-is-usher-syndrome/get-genetic-testing.html" TargetMode="External"/><Relationship Id="rId6" Type="http://schemas.openxmlformats.org/officeDocument/2006/relationships/hyperlink" Target="https://www.usher-syndrome.org/what-is-usher-syndrome/presentations/" TargetMode="External"/><Relationship Id="rId7" Type="http://schemas.openxmlformats.org/officeDocument/2006/relationships/hyperlink" Target="https://www.usher-syndrome.org/resources/about-usher-syndrome-in-asl.html" TargetMode="External"/><Relationship Id="rId8" Type="http://schemas.openxmlformats.org/officeDocument/2006/relationships/hyperlink" Target="https://www.usher-syndrome.org/resources/living-with-usher-syndrome/ush-blog.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hyperlink" Target="https://www.facebook.com/groups/2305692923042666" TargetMode="External"/><Relationship Id="rId4" Type="http://schemas.openxmlformats.org/officeDocument/2006/relationships/hyperlink" Target="https://www.usher-syndrome.org/our-story/just-for-young-adults/" TargetMode="External"/><Relationship Id="rId5" Type="http://schemas.openxmlformats.org/officeDocument/2006/relationships/hyperlink" Target="https://www.usher-syndrome.org/our-story/just-for-young-adults/megan-lengel.html"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hyperlink" Target="https://avasvoice.org/ushthi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hyperlink" Target="http://www.avasvoice.org" TargetMode="External"/><Relationship Id="rId4" Type="http://schemas.openxmlformats.org/officeDocument/2006/relationships/hyperlink" Target="http://www.hearseehope.com/" TargetMode="External"/><Relationship Id="rId5" Type="http://schemas.openxmlformats.org/officeDocument/2006/relationships/hyperlink" Target="https://www.laneofinquiry.org/" TargetMode="External"/><Relationship Id="rId6" Type="http://schemas.openxmlformats.org/officeDocument/2006/relationships/hyperlink" Target="https://www.usher1f.org/" TargetMode="External"/><Relationship Id="rId7" Type="http://schemas.openxmlformats.org/officeDocument/2006/relationships/hyperlink" Target="http://ushersyndromesociety.org"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hyperlink" Target="http://www.nationaldb.org" TargetMode="External"/><Relationship Id="rId4" Type="http://schemas.openxmlformats.org/officeDocument/2006/relationships/hyperlink" Target="http://www.nfadb.org" TargetMode="External"/><Relationship Id="rId5" Type="http://schemas.openxmlformats.org/officeDocument/2006/relationships/hyperlink" Target="https://nationaldb.org/members/list?type=State+Project" TargetMode="External"/><Relationship Id="rId6" Type="http://schemas.openxmlformats.org/officeDocument/2006/relationships/hyperlink" Target="https://www.helenkeller.org/hknc/nationwide-services"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hyperlink" Target="mailto:lane@laneofinquiry.org" TargetMode="External"/><Relationship Id="rId4" Type="http://schemas.openxmlformats.org/officeDocument/2006/relationships/hyperlink" Target="http://eepurl.com/hjOT8X"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www.youtube.com/watch?v=eQEaiZ2j9oc" TargetMode="Externa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120e376c55e_1_0"/>
          <p:cNvSpPr txBox="1"/>
          <p:nvPr>
            <p:ph idx="1" type="subTitle"/>
          </p:nvPr>
        </p:nvSpPr>
        <p:spPr>
          <a:xfrm>
            <a:off x="1198033" y="3429000"/>
            <a:ext cx="9795933" cy="971550"/>
          </a:xfrm>
          <a:prstGeom prst="rect">
            <a:avLst/>
          </a:prstGeom>
          <a:noFill/>
          <a:ln>
            <a:noFill/>
          </a:ln>
        </p:spPr>
        <p:txBody>
          <a:bodyPr anchorCtr="0" anchor="t" bIns="45700" lIns="91425" spcFirstLastPara="1" rIns="91425" wrap="square" tIns="45700">
            <a:noAutofit/>
          </a:bodyPr>
          <a:lstStyle/>
          <a:p>
            <a:pPr indent="0" lvl="0" marL="0" rtl="0" algn="ctr">
              <a:lnSpc>
                <a:spcPct val="112000"/>
              </a:lnSpc>
              <a:spcBef>
                <a:spcPts val="0"/>
              </a:spcBef>
              <a:spcAft>
                <a:spcPts val="0"/>
              </a:spcAft>
              <a:buClr>
                <a:schemeClr val="dk2"/>
              </a:buClr>
              <a:buSzPts val="2000"/>
              <a:buNone/>
            </a:pPr>
            <a:r>
              <a:rPr lang="en-US" sz="2400">
                <a:latin typeface="Century Gothic"/>
                <a:ea typeface="Century Gothic"/>
                <a:cs typeface="Century Gothic"/>
                <a:sym typeface="Century Gothic"/>
              </a:rPr>
              <a:t>Presented by:</a:t>
            </a:r>
            <a:endParaRPr sz="2400"/>
          </a:p>
          <a:p>
            <a:pPr indent="0" lvl="0" marL="0" rtl="0" algn="ctr">
              <a:lnSpc>
                <a:spcPct val="112000"/>
              </a:lnSpc>
              <a:spcBef>
                <a:spcPts val="0"/>
              </a:spcBef>
              <a:spcAft>
                <a:spcPts val="0"/>
              </a:spcAft>
              <a:buClr>
                <a:schemeClr val="dk2"/>
              </a:buClr>
              <a:buSzPts val="1800"/>
              <a:buNone/>
            </a:pPr>
            <a:r>
              <a:rPr lang="en-US" sz="2400">
                <a:latin typeface="Century Gothic"/>
                <a:ea typeface="Century Gothic"/>
                <a:cs typeface="Century Gothic"/>
                <a:sym typeface="Century Gothic"/>
              </a:rPr>
              <a:t>Lanya McKittrick, PhD</a:t>
            </a:r>
            <a:endParaRPr sz="2400">
              <a:latin typeface="Century Gothic"/>
              <a:ea typeface="Century Gothic"/>
              <a:cs typeface="Century Gothic"/>
              <a:sym typeface="Century Gothic"/>
            </a:endParaRPr>
          </a:p>
          <a:p>
            <a:pPr indent="0" lvl="0" marL="0" rtl="0" algn="ctr">
              <a:lnSpc>
                <a:spcPct val="112000"/>
              </a:lnSpc>
              <a:spcBef>
                <a:spcPts val="0"/>
              </a:spcBef>
              <a:spcAft>
                <a:spcPts val="0"/>
              </a:spcAft>
              <a:buClr>
                <a:schemeClr val="dk2"/>
              </a:buClr>
              <a:buSzPts val="1800"/>
              <a:buNone/>
            </a:pPr>
            <a:r>
              <a:t/>
            </a:r>
            <a:endParaRPr sz="2400">
              <a:latin typeface="Century Gothic"/>
              <a:ea typeface="Century Gothic"/>
              <a:cs typeface="Century Gothic"/>
              <a:sym typeface="Century Gothic"/>
            </a:endParaRPr>
          </a:p>
        </p:txBody>
      </p:sp>
      <p:sp>
        <p:nvSpPr>
          <p:cNvPr id="117" name="Google Shape;117;g120e376c55e_1_0"/>
          <p:cNvSpPr txBox="1"/>
          <p:nvPr>
            <p:ph type="ctrTitle"/>
          </p:nvPr>
        </p:nvSpPr>
        <p:spPr>
          <a:xfrm>
            <a:off x="1198033" y="1627188"/>
            <a:ext cx="9795933" cy="969962"/>
          </a:xfrm>
          <a:prstGeom prst="rect">
            <a:avLst/>
          </a:prstGeom>
          <a:noFill/>
          <a:ln>
            <a:noFill/>
          </a:ln>
        </p:spPr>
        <p:txBody>
          <a:bodyPr anchorCtr="0" anchor="t" bIns="45700" lIns="91425" spcFirstLastPara="1" rIns="91425" wrap="square" tIns="45700">
            <a:noAutofit/>
          </a:bodyPr>
          <a:lstStyle/>
          <a:p>
            <a:pPr indent="0" lvl="0" marL="0" rtl="0" algn="ctr">
              <a:lnSpc>
                <a:spcPct val="89000"/>
              </a:lnSpc>
              <a:spcBef>
                <a:spcPts val="0"/>
              </a:spcBef>
              <a:spcAft>
                <a:spcPts val="0"/>
              </a:spcAft>
              <a:buSzPts val="1400"/>
              <a:buNone/>
            </a:pPr>
            <a:r>
              <a:rPr b="1" lang="en-US" sz="4000">
                <a:solidFill>
                  <a:srgbClr val="060F18"/>
                </a:solidFill>
                <a:latin typeface="Century Gothic"/>
                <a:ea typeface="Century Gothic"/>
                <a:cs typeface="Century Gothic"/>
                <a:sym typeface="Century Gothic"/>
              </a:rPr>
              <a:t>USHER SYNDROME: </a:t>
            </a:r>
            <a:endParaRPr b="1" sz="4000">
              <a:solidFill>
                <a:srgbClr val="060F18"/>
              </a:solidFill>
              <a:latin typeface="Century Gothic"/>
              <a:ea typeface="Century Gothic"/>
              <a:cs typeface="Century Gothic"/>
              <a:sym typeface="Century Gothic"/>
            </a:endParaRPr>
          </a:p>
          <a:p>
            <a:pPr indent="0" lvl="0" marL="0" rtl="0" algn="ctr">
              <a:lnSpc>
                <a:spcPct val="89000"/>
              </a:lnSpc>
              <a:spcBef>
                <a:spcPts val="0"/>
              </a:spcBef>
              <a:spcAft>
                <a:spcPts val="0"/>
              </a:spcAft>
              <a:buSzPts val="1400"/>
              <a:buNone/>
            </a:pPr>
            <a:r>
              <a:rPr b="1" lang="en-US" sz="4000">
                <a:solidFill>
                  <a:srgbClr val="060F18"/>
                </a:solidFill>
                <a:latin typeface="Century Gothic"/>
                <a:ea typeface="Century Gothic"/>
                <a:cs typeface="Century Gothic"/>
                <a:sym typeface="Century Gothic"/>
              </a:rPr>
              <a:t>IEP CONSIDERATIONS</a:t>
            </a:r>
            <a:endParaRPr b="1" sz="4000">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120e376c55e_1_67"/>
          <p:cNvSpPr txBox="1"/>
          <p:nvPr>
            <p:ph type="title"/>
          </p:nvPr>
        </p:nvSpPr>
        <p:spPr>
          <a:xfrm>
            <a:off x="975125" y="274650"/>
            <a:ext cx="92358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F6C514"/>
              </a:buClr>
              <a:buSzPts val="4400"/>
              <a:buNone/>
            </a:pPr>
            <a:r>
              <a:rPr lang="en-US"/>
              <a:t>How a Cochlear Implant Works</a:t>
            </a:r>
            <a:endParaRPr/>
          </a:p>
        </p:txBody>
      </p:sp>
      <p:sp>
        <p:nvSpPr>
          <p:cNvPr id="184" name="Google Shape;184;g120e376c55e_1_67"/>
          <p:cNvSpPr txBox="1"/>
          <p:nvPr/>
        </p:nvSpPr>
        <p:spPr>
          <a:xfrm>
            <a:off x="1604415" y="5191913"/>
            <a:ext cx="38800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descr="Visit https://bit.ly/2wd23KY to learn more about cochlear implants and other treatment options for hearing loss, and to connect with others who experience hearing loss.&#10;&#10;Cochlear implants are different than hearing aids. While hearing aids help many people, they simply amplify sounds. When a crucial part of your inner ear isn’t working properly, you may notice you have trouble understanding sounds, such as birds singing and conversations, especially in noisy situations. As hearing loss progresses, sounds need to not only be made louder, they need to be made clearer. Cochlear implants can give you that clarity.&#10;&#10;Cochlear implants are an established and effective treatment solution for moderate to severe sensorineural hearing loss. The Cochlear Nucleus System mimics the natural hearing function of the inner ear to make sounds louder and clearer. A cochlear implant bypasses the damaged part of the ear so sounds are better understood in both noisy and quiet environments, enabling you to hear everything from conversations in noisy restaurants to leaves rustling in the wind.&#10;&#10;As the global leader in implantable hearing solutions, Cochlear is dedicated to bringing the gift of sound to people with moderate to profound hearing loss. Watch this video to find out how cochlear implants work, and visit http://bit.ly/2tn2dNw to learn if you could join the more than 400,000 people Cochlear has helped reconnect with family, friends and community." id="185" name="Google Shape;185;g120e376c55e_1_67" title="How Cochlear Implants Work">
            <a:hlinkClick r:id="rId3"/>
          </p:cNvPr>
          <p:cNvPicPr preferRelativeResize="0"/>
          <p:nvPr/>
        </p:nvPicPr>
        <p:blipFill rotWithShape="1">
          <a:blip r:embed="rId4">
            <a:alphaModFix/>
          </a:blip>
          <a:srcRect b="0" l="0" r="0" t="0"/>
          <a:stretch/>
        </p:blipFill>
        <p:spPr>
          <a:xfrm>
            <a:off x="2088351" y="1645949"/>
            <a:ext cx="6847276" cy="5135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120e376c55e_1_74"/>
          <p:cNvSpPr txBox="1"/>
          <p:nvPr>
            <p:ph type="title"/>
          </p:nvPr>
        </p:nvSpPr>
        <p:spPr>
          <a:xfrm>
            <a:off x="1339450" y="274650"/>
            <a:ext cx="88713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F6C514"/>
              </a:buClr>
              <a:buSzPts val="4400"/>
              <a:buNone/>
            </a:pPr>
            <a:r>
              <a:rPr lang="en-US"/>
              <a:t>Hearing Loss in the Classroom</a:t>
            </a:r>
            <a:endParaRPr/>
          </a:p>
        </p:txBody>
      </p:sp>
      <p:sp>
        <p:nvSpPr>
          <p:cNvPr id="192" name="Google Shape;192;g120e376c55e_1_74"/>
          <p:cNvSpPr txBox="1"/>
          <p:nvPr/>
        </p:nvSpPr>
        <p:spPr>
          <a:xfrm>
            <a:off x="1604415" y="5191913"/>
            <a:ext cx="38800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descr="This simulation video demonstrates what it is like for an adult listening through a hearing aid alone in a noisy cafeteria environment then through a hearing aid paired with the Roger Pen system from Phonak. &#10;&#10;Thank you to Peter Stelmacovich, from Phonak, for creating this video and allowing me to upload this video to my channel. Thank you to Krista Yuskow, M.A., Au.D, R.AuD, for connecting me with Peter and sharing this resource." id="193" name="Google Shape;193;g120e376c55e_1_74" title="Phonak Roger Pen Simulation - Hearing Aid versus Roger Pen">
            <a:hlinkClick r:id="rId3"/>
          </p:cNvPr>
          <p:cNvPicPr preferRelativeResize="0"/>
          <p:nvPr/>
        </p:nvPicPr>
        <p:blipFill rotWithShape="1">
          <a:blip r:embed="rId4">
            <a:alphaModFix/>
          </a:blip>
          <a:srcRect b="0" l="0" r="0" t="0"/>
          <a:stretch/>
        </p:blipFill>
        <p:spPr>
          <a:xfrm>
            <a:off x="1604425" y="1869569"/>
            <a:ext cx="6651250" cy="498843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120e376c55e_1_81"/>
          <p:cNvSpPr txBox="1"/>
          <p:nvPr>
            <p:ph type="title"/>
          </p:nvPr>
        </p:nvSpPr>
        <p:spPr>
          <a:xfrm>
            <a:off x="1114425" y="274650"/>
            <a:ext cx="90963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F6C514"/>
              </a:buClr>
              <a:buSzPts val="4400"/>
              <a:buNone/>
            </a:pPr>
            <a:r>
              <a:rPr lang="en-US"/>
              <a:t>Tactile Sign Language</a:t>
            </a:r>
            <a:endParaRPr/>
          </a:p>
        </p:txBody>
      </p:sp>
      <p:sp>
        <p:nvSpPr>
          <p:cNvPr id="200" name="Google Shape;200;g120e376c55e_1_81"/>
          <p:cNvSpPr txBox="1"/>
          <p:nvPr/>
        </p:nvSpPr>
        <p:spPr>
          <a:xfrm>
            <a:off x="1604415" y="5191913"/>
            <a:ext cx="38800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descr="Tactile signing, BSL,/Auslan" id="201" name="Google Shape;201;g120e376c55e_1_81" title="Tactile Signing">
            <a:hlinkClick r:id="rId3"/>
          </p:cNvPr>
          <p:cNvPicPr preferRelativeResize="0"/>
          <p:nvPr/>
        </p:nvPicPr>
        <p:blipFill rotWithShape="1">
          <a:blip r:embed="rId4">
            <a:alphaModFix/>
          </a:blip>
          <a:srcRect b="0" l="0" r="0" t="0"/>
          <a:stretch/>
        </p:blipFill>
        <p:spPr>
          <a:xfrm>
            <a:off x="1837125" y="1789500"/>
            <a:ext cx="6712450" cy="4844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120e376c55e_1_88"/>
          <p:cNvSpPr txBox="1"/>
          <p:nvPr>
            <p:ph idx="12" type="sldNum"/>
          </p:nvPr>
        </p:nvSpPr>
        <p:spPr>
          <a:xfrm>
            <a:off x="10670117" y="6297613"/>
            <a:ext cx="444400" cy="404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sz="1000">
                <a:solidFill>
                  <a:schemeClr val="dk2"/>
                </a:solidFill>
                <a:latin typeface="Tahoma"/>
                <a:ea typeface="Tahoma"/>
                <a:cs typeface="Tahoma"/>
                <a:sym typeface="Tahoma"/>
              </a:rPr>
              <a:t>‹#›</a:t>
            </a:fld>
            <a:endParaRPr sz="1000">
              <a:solidFill>
                <a:schemeClr val="dk2"/>
              </a:solidFill>
              <a:latin typeface="Tahoma"/>
              <a:ea typeface="Tahoma"/>
              <a:cs typeface="Tahoma"/>
              <a:sym typeface="Tahoma"/>
            </a:endParaRPr>
          </a:p>
        </p:txBody>
      </p:sp>
      <p:sp>
        <p:nvSpPr>
          <p:cNvPr id="207" name="Google Shape;207;g120e376c55e_1_88"/>
          <p:cNvSpPr txBox="1"/>
          <p:nvPr>
            <p:ph idx="1" type="body"/>
          </p:nvPr>
        </p:nvSpPr>
        <p:spPr>
          <a:xfrm>
            <a:off x="1401100" y="1539550"/>
            <a:ext cx="10022800" cy="5162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a:p>
        </p:txBody>
      </p:sp>
      <p:sp>
        <p:nvSpPr>
          <p:cNvPr id="208" name="Google Shape;208;g120e376c55e_1_88"/>
          <p:cNvSpPr txBox="1"/>
          <p:nvPr>
            <p:ph type="title"/>
          </p:nvPr>
        </p:nvSpPr>
        <p:spPr>
          <a:xfrm>
            <a:off x="1401097" y="444500"/>
            <a:ext cx="9601200" cy="930000"/>
          </a:xfrm>
          <a:prstGeom prst="rect">
            <a:avLst/>
          </a:prstGeom>
          <a:noFill/>
          <a:ln>
            <a:noFill/>
          </a:ln>
        </p:spPr>
        <p:txBody>
          <a:bodyPr anchorCtr="0" anchor="t" bIns="45700" lIns="91425" spcFirstLastPara="1" rIns="91425" wrap="square" tIns="45700">
            <a:noAutofit/>
          </a:bodyPr>
          <a:lstStyle/>
          <a:p>
            <a:pPr indent="0" lvl="0" marL="0" rtl="0" algn="l">
              <a:lnSpc>
                <a:spcPct val="89000"/>
              </a:lnSpc>
              <a:spcBef>
                <a:spcPts val="0"/>
              </a:spcBef>
              <a:spcAft>
                <a:spcPts val="0"/>
              </a:spcAft>
              <a:buSzPts val="1400"/>
              <a:buNone/>
            </a:pPr>
            <a:r>
              <a:t/>
            </a:r>
            <a:endParaRPr/>
          </a:p>
          <a:p>
            <a:pPr indent="0" lvl="0" marL="0" rtl="0" algn="l">
              <a:lnSpc>
                <a:spcPct val="89000"/>
              </a:lnSpc>
              <a:spcBef>
                <a:spcPts val="0"/>
              </a:spcBef>
              <a:spcAft>
                <a:spcPts val="0"/>
              </a:spcAft>
              <a:buSzPts val="1400"/>
              <a:buNone/>
            </a:pPr>
            <a:r>
              <a:rPr lang="en-US"/>
              <a:t>Clinical Types of USH</a:t>
            </a:r>
            <a:endParaRPr/>
          </a:p>
        </p:txBody>
      </p:sp>
      <p:graphicFrame>
        <p:nvGraphicFramePr>
          <p:cNvPr id="209" name="Google Shape;209;g120e376c55e_1_88"/>
          <p:cNvGraphicFramePr/>
          <p:nvPr/>
        </p:nvGraphicFramePr>
        <p:xfrm>
          <a:off x="1401100" y="1996500"/>
          <a:ext cx="3000000" cy="3000000"/>
        </p:xfrm>
        <a:graphic>
          <a:graphicData uri="http://schemas.openxmlformats.org/drawingml/2006/table">
            <a:tbl>
              <a:tblPr>
                <a:noFill/>
                <a:tableStyleId>{A621137B-9C6C-447F-ADB4-062AB43D39B6}</a:tableStyleId>
              </a:tblPr>
              <a:tblGrid>
                <a:gridCol w="2413000"/>
                <a:gridCol w="2413000"/>
                <a:gridCol w="2413000"/>
                <a:gridCol w="2413000"/>
              </a:tblGrid>
              <a:tr h="54427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Tahoma"/>
                          <a:ea typeface="Tahoma"/>
                          <a:cs typeface="Tahoma"/>
                          <a:sym typeface="Tahoma"/>
                        </a:rPr>
                        <a:t>Type 1</a:t>
                      </a:r>
                      <a:endParaRPr b="1" sz="1400" u="none" cap="none" strike="noStrike">
                        <a:latin typeface="Tahoma"/>
                        <a:ea typeface="Tahoma"/>
                        <a:cs typeface="Tahoma"/>
                        <a:sym typeface="Tahoma"/>
                      </a:endParaRPr>
                    </a:p>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Tahoma"/>
                          <a:ea typeface="Tahoma"/>
                          <a:cs typeface="Tahoma"/>
                          <a:sym typeface="Tahoma"/>
                        </a:rPr>
                        <a:t>(B, C, D, F, G)</a:t>
                      </a:r>
                      <a:endParaRPr b="1" sz="1400" u="none" cap="none" strike="noStrike">
                        <a:latin typeface="Tahoma"/>
                        <a:ea typeface="Tahoma"/>
                        <a:cs typeface="Tahoma"/>
                        <a:sym typeface="Tahoma"/>
                      </a:endParaRPr>
                    </a:p>
                  </a:txBody>
                  <a:tcPr marT="91425" marB="91425" marR="121900" marL="121900">
                    <a:lnL cap="flat" cmpd="sng" w="9525">
                      <a:solidFill>
                        <a:srgbClr val="060F18"/>
                      </a:solidFill>
                      <a:prstDash val="solid"/>
                      <a:round/>
                      <a:headEnd len="sm" w="sm" type="none"/>
                      <a:tailEnd len="sm" w="sm" type="none"/>
                    </a:lnL>
                    <a:lnR cap="flat" cmpd="sng" w="9525">
                      <a:solidFill>
                        <a:srgbClr val="060F18"/>
                      </a:solidFill>
                      <a:prstDash val="solid"/>
                      <a:round/>
                      <a:headEnd len="sm" w="sm" type="none"/>
                      <a:tailEnd len="sm" w="sm" type="none"/>
                    </a:lnR>
                    <a:lnT cap="flat" cmpd="sng" w="9525">
                      <a:solidFill>
                        <a:srgbClr val="060F18"/>
                      </a:solidFill>
                      <a:prstDash val="solid"/>
                      <a:round/>
                      <a:headEnd len="sm" w="sm" type="none"/>
                      <a:tailEnd len="sm" w="sm" type="none"/>
                    </a:lnT>
                    <a:lnB cap="flat" cmpd="sng" w="9525">
                      <a:solidFill>
                        <a:srgbClr val="060F1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Tahoma"/>
                          <a:ea typeface="Tahoma"/>
                          <a:cs typeface="Tahoma"/>
                          <a:sym typeface="Tahoma"/>
                        </a:rPr>
                        <a:t>Type 2</a:t>
                      </a:r>
                      <a:endParaRPr b="1" sz="1400" u="none" cap="none" strike="noStrike">
                        <a:latin typeface="Tahoma"/>
                        <a:ea typeface="Tahoma"/>
                        <a:cs typeface="Tahoma"/>
                        <a:sym typeface="Tahoma"/>
                      </a:endParaRPr>
                    </a:p>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Tahoma"/>
                          <a:ea typeface="Tahoma"/>
                          <a:cs typeface="Tahoma"/>
                          <a:sym typeface="Tahoma"/>
                        </a:rPr>
                        <a:t>(A, C, D)</a:t>
                      </a:r>
                      <a:endParaRPr b="1" sz="1400" u="none" cap="none" strike="noStrike">
                        <a:latin typeface="Tahoma"/>
                        <a:ea typeface="Tahoma"/>
                        <a:cs typeface="Tahoma"/>
                        <a:sym typeface="Tahoma"/>
                      </a:endParaRPr>
                    </a:p>
                  </a:txBody>
                  <a:tcPr marT="91425" marB="91425" marR="121900" marL="121900">
                    <a:lnL cap="flat" cmpd="sng" w="9525">
                      <a:solidFill>
                        <a:srgbClr val="060F18"/>
                      </a:solidFill>
                      <a:prstDash val="solid"/>
                      <a:round/>
                      <a:headEnd len="sm" w="sm" type="none"/>
                      <a:tailEnd len="sm" w="sm" type="none"/>
                    </a:lnL>
                    <a:lnR cap="flat" cmpd="sng" w="9525">
                      <a:solidFill>
                        <a:srgbClr val="060F18"/>
                      </a:solidFill>
                      <a:prstDash val="solid"/>
                      <a:round/>
                      <a:headEnd len="sm" w="sm" type="none"/>
                      <a:tailEnd len="sm" w="sm" type="none"/>
                    </a:lnR>
                    <a:lnT cap="flat" cmpd="sng" w="9525">
                      <a:solidFill>
                        <a:srgbClr val="060F18"/>
                      </a:solidFill>
                      <a:prstDash val="solid"/>
                      <a:round/>
                      <a:headEnd len="sm" w="sm" type="none"/>
                      <a:tailEnd len="sm" w="sm" type="none"/>
                    </a:lnT>
                    <a:lnB cap="flat" cmpd="sng" w="9525">
                      <a:solidFill>
                        <a:srgbClr val="060F1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Tahoma"/>
                          <a:ea typeface="Tahoma"/>
                          <a:cs typeface="Tahoma"/>
                          <a:sym typeface="Tahoma"/>
                        </a:rPr>
                        <a:t>Type 3</a:t>
                      </a:r>
                      <a:endParaRPr b="1" sz="1400" u="none" cap="none" strike="noStrike">
                        <a:latin typeface="Tahoma"/>
                        <a:ea typeface="Tahoma"/>
                        <a:cs typeface="Tahoma"/>
                        <a:sym typeface="Tahoma"/>
                      </a:endParaRPr>
                    </a:p>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Tahoma"/>
                          <a:ea typeface="Tahoma"/>
                          <a:cs typeface="Tahoma"/>
                          <a:sym typeface="Tahoma"/>
                        </a:rPr>
                        <a:t>(A, B)</a:t>
                      </a:r>
                      <a:endParaRPr b="1" sz="1400" u="none" cap="none" strike="noStrike">
                        <a:latin typeface="Tahoma"/>
                        <a:ea typeface="Tahoma"/>
                        <a:cs typeface="Tahoma"/>
                        <a:sym typeface="Tahoma"/>
                      </a:endParaRPr>
                    </a:p>
                  </a:txBody>
                  <a:tcPr marT="91425" marB="91425" marR="121900" marL="121900">
                    <a:lnL cap="flat" cmpd="sng" w="9525">
                      <a:solidFill>
                        <a:srgbClr val="060F18"/>
                      </a:solidFill>
                      <a:prstDash val="solid"/>
                      <a:round/>
                      <a:headEnd len="sm" w="sm" type="none"/>
                      <a:tailEnd len="sm" w="sm" type="none"/>
                    </a:lnL>
                    <a:lnR cap="flat" cmpd="sng" w="9525">
                      <a:solidFill>
                        <a:srgbClr val="060F18"/>
                      </a:solidFill>
                      <a:prstDash val="solid"/>
                      <a:round/>
                      <a:headEnd len="sm" w="sm" type="none"/>
                      <a:tailEnd len="sm" w="sm" type="none"/>
                    </a:lnR>
                    <a:lnT cap="flat" cmpd="sng" w="9525">
                      <a:solidFill>
                        <a:srgbClr val="060F18"/>
                      </a:solidFill>
                      <a:prstDash val="solid"/>
                      <a:round/>
                      <a:headEnd len="sm" w="sm" type="none"/>
                      <a:tailEnd len="sm" w="sm" type="none"/>
                    </a:lnT>
                    <a:lnB cap="flat" cmpd="sng" w="9525">
                      <a:solidFill>
                        <a:srgbClr val="060F1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Tahoma"/>
                          <a:ea typeface="Tahoma"/>
                          <a:cs typeface="Tahoma"/>
                          <a:sym typeface="Tahoma"/>
                        </a:rPr>
                        <a:t>Atypical</a:t>
                      </a:r>
                      <a:endParaRPr b="1" sz="1400" u="none" cap="none" strike="noStrike">
                        <a:latin typeface="Tahoma"/>
                        <a:ea typeface="Tahoma"/>
                        <a:cs typeface="Tahoma"/>
                        <a:sym typeface="Tahoma"/>
                      </a:endParaRPr>
                    </a:p>
                  </a:txBody>
                  <a:tcPr marT="91425" marB="91425" marR="121900" marL="121900">
                    <a:lnL cap="flat" cmpd="sng" w="9525">
                      <a:solidFill>
                        <a:srgbClr val="060F18"/>
                      </a:solidFill>
                      <a:prstDash val="solid"/>
                      <a:round/>
                      <a:headEnd len="sm" w="sm" type="none"/>
                      <a:tailEnd len="sm" w="sm" type="none"/>
                    </a:lnL>
                    <a:lnR cap="flat" cmpd="sng" w="9525">
                      <a:solidFill>
                        <a:srgbClr val="060F18"/>
                      </a:solidFill>
                      <a:prstDash val="solid"/>
                      <a:round/>
                      <a:headEnd len="sm" w="sm" type="none"/>
                      <a:tailEnd len="sm" w="sm" type="none"/>
                    </a:lnR>
                    <a:lnT cap="flat" cmpd="sng" w="9525">
                      <a:solidFill>
                        <a:srgbClr val="060F18"/>
                      </a:solidFill>
                      <a:prstDash val="solid"/>
                      <a:round/>
                      <a:headEnd len="sm" w="sm" type="none"/>
                      <a:tailEnd len="sm" w="sm" type="none"/>
                    </a:lnT>
                    <a:lnB cap="flat" cmpd="sng" w="9525">
                      <a:solidFill>
                        <a:srgbClr val="060F18"/>
                      </a:solidFill>
                      <a:prstDash val="solid"/>
                      <a:round/>
                      <a:headEnd len="sm" w="sm" type="none"/>
                      <a:tailEnd len="sm" w="sm" type="none"/>
                    </a:lnB>
                  </a:tcPr>
                </a:tc>
              </a:tr>
              <a:tr h="142357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Deaf early (often birth)</a:t>
                      </a:r>
                      <a:endParaRPr b="1" sz="1400" u="none" cap="none" strike="noStrike"/>
                    </a:p>
                  </a:txBody>
                  <a:tcPr marT="91425" marB="91425" marR="121900" marL="121900">
                    <a:lnL cap="flat" cmpd="sng" w="9525">
                      <a:solidFill>
                        <a:srgbClr val="060F18"/>
                      </a:solidFill>
                      <a:prstDash val="solid"/>
                      <a:round/>
                      <a:headEnd len="sm" w="sm" type="none"/>
                      <a:tailEnd len="sm" w="sm" type="none"/>
                    </a:lnL>
                    <a:lnR cap="flat" cmpd="sng" w="9525">
                      <a:solidFill>
                        <a:srgbClr val="060F18"/>
                      </a:solidFill>
                      <a:prstDash val="solid"/>
                      <a:round/>
                      <a:headEnd len="sm" w="sm" type="none"/>
                      <a:tailEnd len="sm" w="sm" type="none"/>
                    </a:lnR>
                    <a:lnT cap="flat" cmpd="sng" w="9525">
                      <a:solidFill>
                        <a:srgbClr val="060F18"/>
                      </a:solidFill>
                      <a:prstDash val="solid"/>
                      <a:round/>
                      <a:headEnd len="sm" w="sm" type="none"/>
                      <a:tailEnd len="sm" w="sm" type="none"/>
                    </a:lnT>
                    <a:lnB cap="flat" cmpd="sng" w="9525">
                      <a:solidFill>
                        <a:srgbClr val="060F1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b="1" lang="en-US" sz="1400" u="none" cap="none" strike="noStrike">
                          <a:solidFill>
                            <a:schemeClr val="dk1"/>
                          </a:solidFill>
                        </a:rPr>
                        <a:t>Mod/severe high frequency hearing loss, progressive</a:t>
                      </a:r>
                      <a:endParaRPr b="1" sz="1400" u="none" cap="none" strike="noStrike">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txBody>
                  <a:tcPr marT="91425" marB="91425" marR="121900" marL="121900">
                    <a:lnL cap="flat" cmpd="sng" w="9525">
                      <a:solidFill>
                        <a:srgbClr val="060F18"/>
                      </a:solidFill>
                      <a:prstDash val="solid"/>
                      <a:round/>
                      <a:headEnd len="sm" w="sm" type="none"/>
                      <a:tailEnd len="sm" w="sm" type="none"/>
                    </a:lnL>
                    <a:lnR cap="flat" cmpd="sng" w="9525">
                      <a:solidFill>
                        <a:srgbClr val="060F18"/>
                      </a:solidFill>
                      <a:prstDash val="solid"/>
                      <a:round/>
                      <a:headEnd len="sm" w="sm" type="none"/>
                      <a:tailEnd len="sm" w="sm" type="none"/>
                    </a:lnR>
                    <a:lnT cap="flat" cmpd="sng" w="9525">
                      <a:solidFill>
                        <a:srgbClr val="060F18"/>
                      </a:solidFill>
                      <a:prstDash val="solid"/>
                      <a:round/>
                      <a:headEnd len="sm" w="sm" type="none"/>
                      <a:tailEnd len="sm" w="sm" type="none"/>
                    </a:lnT>
                    <a:lnB cap="flat" cmpd="sng" w="9525">
                      <a:solidFill>
                        <a:srgbClr val="060F1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Progressive hearing loss</a:t>
                      </a:r>
                      <a:endParaRPr b="1" sz="1400" u="none" cap="none" strike="noStrike"/>
                    </a:p>
                  </a:txBody>
                  <a:tcPr marT="91425" marB="91425" marR="121900" marL="121900">
                    <a:lnL cap="flat" cmpd="sng" w="9525">
                      <a:solidFill>
                        <a:srgbClr val="060F18"/>
                      </a:solidFill>
                      <a:prstDash val="solid"/>
                      <a:round/>
                      <a:headEnd len="sm" w="sm" type="none"/>
                      <a:tailEnd len="sm" w="sm" type="none"/>
                    </a:lnL>
                    <a:lnR cap="flat" cmpd="sng" w="9525">
                      <a:solidFill>
                        <a:srgbClr val="060F18"/>
                      </a:solidFill>
                      <a:prstDash val="solid"/>
                      <a:round/>
                      <a:headEnd len="sm" w="sm" type="none"/>
                      <a:tailEnd len="sm" w="sm" type="none"/>
                    </a:lnR>
                    <a:lnT cap="flat" cmpd="sng" w="9525">
                      <a:solidFill>
                        <a:srgbClr val="060F18"/>
                      </a:solidFill>
                      <a:prstDash val="solid"/>
                      <a:round/>
                      <a:headEnd len="sm" w="sm" type="none"/>
                      <a:tailEnd len="sm" w="sm" type="none"/>
                    </a:lnT>
                    <a:lnB cap="flat" cmpd="sng" w="9525">
                      <a:solidFill>
                        <a:srgbClr val="060F1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Gene present</a:t>
                      </a:r>
                      <a:endParaRPr b="1" sz="1400" u="none" cap="none" strike="noStrike"/>
                    </a:p>
                  </a:txBody>
                  <a:tcPr marT="91425" marB="91425" marR="121900" marL="121900">
                    <a:lnL cap="flat" cmpd="sng" w="9525">
                      <a:solidFill>
                        <a:srgbClr val="060F18"/>
                      </a:solidFill>
                      <a:prstDash val="solid"/>
                      <a:round/>
                      <a:headEnd len="sm" w="sm" type="none"/>
                      <a:tailEnd len="sm" w="sm" type="none"/>
                    </a:lnL>
                    <a:lnR cap="flat" cmpd="sng" w="9525">
                      <a:solidFill>
                        <a:srgbClr val="060F18"/>
                      </a:solidFill>
                      <a:prstDash val="solid"/>
                      <a:round/>
                      <a:headEnd len="sm" w="sm" type="none"/>
                      <a:tailEnd len="sm" w="sm" type="none"/>
                    </a:lnR>
                    <a:lnT cap="flat" cmpd="sng" w="9525">
                      <a:solidFill>
                        <a:srgbClr val="060F18"/>
                      </a:solidFill>
                      <a:prstDash val="solid"/>
                      <a:round/>
                      <a:headEnd len="sm" w="sm" type="none"/>
                      <a:tailEnd len="sm" w="sm" type="none"/>
                    </a:lnT>
                    <a:lnB cap="flat" cmpd="sng" w="9525">
                      <a:solidFill>
                        <a:srgbClr val="060F18"/>
                      </a:solidFill>
                      <a:prstDash val="solid"/>
                      <a:round/>
                      <a:headEnd len="sm" w="sm" type="none"/>
                      <a:tailEnd len="sm" w="sm" type="none"/>
                    </a:lnB>
                  </a:tcPr>
                </a:tc>
              </a:tr>
              <a:tr h="113047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Early onset RP</a:t>
                      </a:r>
                      <a:endParaRPr b="1" sz="1400" u="none" cap="none" strike="noStrike"/>
                    </a:p>
                  </a:txBody>
                  <a:tcPr marT="91425" marB="91425" marR="121900" marL="121900">
                    <a:lnL cap="flat" cmpd="sng" w="9525">
                      <a:solidFill>
                        <a:srgbClr val="060F18"/>
                      </a:solidFill>
                      <a:prstDash val="solid"/>
                      <a:round/>
                      <a:headEnd len="sm" w="sm" type="none"/>
                      <a:tailEnd len="sm" w="sm" type="none"/>
                    </a:lnL>
                    <a:lnR cap="flat" cmpd="sng" w="9525">
                      <a:solidFill>
                        <a:srgbClr val="060F18"/>
                      </a:solidFill>
                      <a:prstDash val="solid"/>
                      <a:round/>
                      <a:headEnd len="sm" w="sm" type="none"/>
                      <a:tailEnd len="sm" w="sm" type="none"/>
                    </a:lnR>
                    <a:lnT cap="flat" cmpd="sng" w="9525">
                      <a:solidFill>
                        <a:srgbClr val="060F18"/>
                      </a:solidFill>
                      <a:prstDash val="solid"/>
                      <a:round/>
                      <a:headEnd len="sm" w="sm" type="none"/>
                      <a:tailEnd len="sm" w="sm" type="none"/>
                    </a:lnT>
                    <a:lnB cap="flat" cmpd="sng" w="9525">
                      <a:solidFill>
                        <a:srgbClr val="060F1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RP evident in teens</a:t>
                      </a:r>
                      <a:endParaRPr b="1" sz="1400" u="none" cap="none" strike="noStrike"/>
                    </a:p>
                  </a:txBody>
                  <a:tcPr marT="91425" marB="91425" marR="121900" marL="121900">
                    <a:lnL cap="flat" cmpd="sng" w="9525">
                      <a:solidFill>
                        <a:srgbClr val="060F18"/>
                      </a:solidFill>
                      <a:prstDash val="solid"/>
                      <a:round/>
                      <a:headEnd len="sm" w="sm" type="none"/>
                      <a:tailEnd len="sm" w="sm" type="none"/>
                    </a:lnL>
                    <a:lnR cap="flat" cmpd="sng" w="9525">
                      <a:solidFill>
                        <a:srgbClr val="060F18"/>
                      </a:solidFill>
                      <a:prstDash val="solid"/>
                      <a:round/>
                      <a:headEnd len="sm" w="sm" type="none"/>
                      <a:tailEnd len="sm" w="sm" type="none"/>
                    </a:lnR>
                    <a:lnT cap="flat" cmpd="sng" w="9525">
                      <a:solidFill>
                        <a:srgbClr val="060F18"/>
                      </a:solidFill>
                      <a:prstDash val="solid"/>
                      <a:round/>
                      <a:headEnd len="sm" w="sm" type="none"/>
                      <a:tailEnd len="sm" w="sm" type="none"/>
                    </a:lnT>
                    <a:lnB cap="flat" cmpd="sng" w="9525">
                      <a:solidFill>
                        <a:srgbClr val="060F1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Progressive vision loss.</a:t>
                      </a:r>
                      <a:endParaRPr b="1" sz="1400" u="none" cap="none" strike="noStrike"/>
                    </a:p>
                  </a:txBody>
                  <a:tcPr marT="91425" marB="91425" marR="121900" marL="121900">
                    <a:lnL cap="flat" cmpd="sng" w="9525">
                      <a:solidFill>
                        <a:srgbClr val="060F18"/>
                      </a:solidFill>
                      <a:prstDash val="solid"/>
                      <a:round/>
                      <a:headEnd len="sm" w="sm" type="none"/>
                      <a:tailEnd len="sm" w="sm" type="none"/>
                    </a:lnL>
                    <a:lnR cap="flat" cmpd="sng" w="9525">
                      <a:solidFill>
                        <a:srgbClr val="060F18"/>
                      </a:solidFill>
                      <a:prstDash val="solid"/>
                      <a:round/>
                      <a:headEnd len="sm" w="sm" type="none"/>
                      <a:tailEnd len="sm" w="sm" type="none"/>
                    </a:lnR>
                    <a:lnT cap="flat" cmpd="sng" w="9525">
                      <a:solidFill>
                        <a:srgbClr val="060F18"/>
                      </a:solidFill>
                      <a:prstDash val="solid"/>
                      <a:round/>
                      <a:headEnd len="sm" w="sm" type="none"/>
                      <a:tailEnd len="sm" w="sm" type="none"/>
                    </a:lnT>
                    <a:lnB cap="flat" cmpd="sng" w="9525">
                      <a:solidFill>
                        <a:srgbClr val="060F1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Symptoms are absent or do not fully express</a:t>
                      </a:r>
                      <a:endParaRPr b="1" sz="1400" u="none" cap="none" strike="noStrike"/>
                    </a:p>
                  </a:txBody>
                  <a:tcPr marT="91425" marB="91425" marR="121900" marL="121900">
                    <a:lnL cap="flat" cmpd="sng" w="9525">
                      <a:solidFill>
                        <a:srgbClr val="060F18"/>
                      </a:solidFill>
                      <a:prstDash val="solid"/>
                      <a:round/>
                      <a:headEnd len="sm" w="sm" type="none"/>
                      <a:tailEnd len="sm" w="sm" type="none"/>
                    </a:lnL>
                    <a:lnR cap="flat" cmpd="sng" w="9525">
                      <a:solidFill>
                        <a:srgbClr val="060F18"/>
                      </a:solidFill>
                      <a:prstDash val="solid"/>
                      <a:round/>
                      <a:headEnd len="sm" w="sm" type="none"/>
                      <a:tailEnd len="sm" w="sm" type="none"/>
                    </a:lnR>
                    <a:lnT cap="flat" cmpd="sng" w="9525">
                      <a:solidFill>
                        <a:srgbClr val="060F18"/>
                      </a:solidFill>
                      <a:prstDash val="solid"/>
                      <a:round/>
                      <a:headEnd len="sm" w="sm" type="none"/>
                      <a:tailEnd len="sm" w="sm" type="none"/>
                    </a:lnT>
                    <a:lnB cap="flat" cmpd="sng" w="9525">
                      <a:solidFill>
                        <a:srgbClr val="060F18"/>
                      </a:solidFill>
                      <a:prstDash val="solid"/>
                      <a:round/>
                      <a:headEnd len="sm" w="sm" type="none"/>
                      <a:tailEnd len="sm" w="sm" type="none"/>
                    </a:lnB>
                  </a:tcPr>
                </a:tc>
              </a:tr>
              <a:tr h="83737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Late to walk</a:t>
                      </a:r>
                      <a:endParaRPr b="1" sz="1400" u="none" cap="none" strike="noStrike"/>
                    </a:p>
                  </a:txBody>
                  <a:tcPr marT="91425" marB="91425" marR="121900" marL="121900">
                    <a:lnL cap="flat" cmpd="sng" w="9525">
                      <a:solidFill>
                        <a:srgbClr val="060F18"/>
                      </a:solidFill>
                      <a:prstDash val="solid"/>
                      <a:round/>
                      <a:headEnd len="sm" w="sm" type="none"/>
                      <a:tailEnd len="sm" w="sm" type="none"/>
                    </a:lnL>
                    <a:lnR cap="flat" cmpd="sng" w="9525">
                      <a:solidFill>
                        <a:srgbClr val="060F18"/>
                      </a:solidFill>
                      <a:prstDash val="solid"/>
                      <a:round/>
                      <a:headEnd len="sm" w="sm" type="none"/>
                      <a:tailEnd len="sm" w="sm" type="none"/>
                    </a:lnR>
                    <a:lnT cap="flat" cmpd="sng" w="9525">
                      <a:solidFill>
                        <a:srgbClr val="060F18"/>
                      </a:solidFill>
                      <a:prstDash val="solid"/>
                      <a:round/>
                      <a:headEnd len="sm" w="sm" type="none"/>
                      <a:tailEnd len="sm" w="sm" type="none"/>
                    </a:lnT>
                    <a:lnB cap="flat" cmpd="sng" w="9525">
                      <a:solidFill>
                        <a:srgbClr val="060F1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No balance issues</a:t>
                      </a:r>
                      <a:endParaRPr b="1" sz="1400" u="none" cap="none" strike="noStrike"/>
                    </a:p>
                  </a:txBody>
                  <a:tcPr marT="91425" marB="91425" marR="121900" marL="121900">
                    <a:lnL cap="flat" cmpd="sng" w="9525">
                      <a:solidFill>
                        <a:srgbClr val="060F18"/>
                      </a:solidFill>
                      <a:prstDash val="solid"/>
                      <a:round/>
                      <a:headEnd len="sm" w="sm" type="none"/>
                      <a:tailEnd len="sm" w="sm" type="none"/>
                    </a:lnL>
                    <a:lnR cap="flat" cmpd="sng" w="9525">
                      <a:solidFill>
                        <a:srgbClr val="060F18"/>
                      </a:solidFill>
                      <a:prstDash val="solid"/>
                      <a:round/>
                      <a:headEnd len="sm" w="sm" type="none"/>
                      <a:tailEnd len="sm" w="sm" type="none"/>
                    </a:lnR>
                    <a:lnT cap="flat" cmpd="sng" w="9525">
                      <a:solidFill>
                        <a:srgbClr val="060F18"/>
                      </a:solidFill>
                      <a:prstDash val="solid"/>
                      <a:round/>
                      <a:headEnd len="sm" w="sm" type="none"/>
                      <a:tailEnd len="sm" w="sm" type="none"/>
                    </a:lnT>
                    <a:lnB cap="flat" cmpd="sng" w="9525">
                      <a:solidFill>
                        <a:srgbClr val="060F1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Progressive balance loss in 50% </a:t>
                      </a:r>
                      <a:endParaRPr b="1" sz="1400" u="none" cap="none" strike="noStrike"/>
                    </a:p>
                  </a:txBody>
                  <a:tcPr marT="91425" marB="91425" marR="121900" marL="121900">
                    <a:lnL cap="flat" cmpd="sng" w="9525">
                      <a:solidFill>
                        <a:srgbClr val="060F18"/>
                      </a:solidFill>
                      <a:prstDash val="solid"/>
                      <a:round/>
                      <a:headEnd len="sm" w="sm" type="none"/>
                      <a:tailEnd len="sm" w="sm" type="none"/>
                    </a:lnL>
                    <a:lnR cap="flat" cmpd="sng" w="9525">
                      <a:solidFill>
                        <a:srgbClr val="060F18"/>
                      </a:solidFill>
                      <a:prstDash val="solid"/>
                      <a:round/>
                      <a:headEnd len="sm" w="sm" type="none"/>
                      <a:tailEnd len="sm" w="sm" type="none"/>
                    </a:lnR>
                    <a:lnT cap="flat" cmpd="sng" w="9525">
                      <a:solidFill>
                        <a:srgbClr val="060F18"/>
                      </a:solidFill>
                      <a:prstDash val="solid"/>
                      <a:round/>
                      <a:headEnd len="sm" w="sm" type="none"/>
                      <a:tailEnd len="sm" w="sm" type="none"/>
                    </a:lnT>
                    <a:lnB cap="flat" cmpd="sng" w="9525">
                      <a:solidFill>
                        <a:srgbClr val="060F1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txBody>
                  <a:tcPr marT="91425" marB="91425" marR="121900" marL="121900">
                    <a:lnL cap="flat" cmpd="sng" w="9525">
                      <a:solidFill>
                        <a:srgbClr val="060F18"/>
                      </a:solidFill>
                      <a:prstDash val="solid"/>
                      <a:round/>
                      <a:headEnd len="sm" w="sm" type="none"/>
                      <a:tailEnd len="sm" w="sm" type="none"/>
                    </a:lnL>
                    <a:lnR cap="flat" cmpd="sng" w="9525">
                      <a:solidFill>
                        <a:srgbClr val="060F18"/>
                      </a:solidFill>
                      <a:prstDash val="solid"/>
                      <a:round/>
                      <a:headEnd len="sm" w="sm" type="none"/>
                      <a:tailEnd len="sm" w="sm" type="none"/>
                    </a:lnR>
                    <a:lnT cap="flat" cmpd="sng" w="9525">
                      <a:solidFill>
                        <a:srgbClr val="060F18"/>
                      </a:solidFill>
                      <a:prstDash val="solid"/>
                      <a:round/>
                      <a:headEnd len="sm" w="sm" type="none"/>
                      <a:tailEnd len="sm" w="sm" type="none"/>
                    </a:lnT>
                    <a:lnB cap="flat" cmpd="sng" w="9525">
                      <a:solidFill>
                        <a:srgbClr val="060F18"/>
                      </a:solidFill>
                      <a:prstDash val="solid"/>
                      <a:round/>
                      <a:headEnd len="sm" w="sm" type="none"/>
                      <a:tailEnd len="sm" w="sm" type="none"/>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120e376c55e_1_95"/>
          <p:cNvSpPr txBox="1"/>
          <p:nvPr>
            <p:ph idx="12" type="sldNum"/>
          </p:nvPr>
        </p:nvSpPr>
        <p:spPr>
          <a:xfrm>
            <a:off x="10670117" y="6297613"/>
            <a:ext cx="444400" cy="404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sz="1000">
                <a:solidFill>
                  <a:schemeClr val="dk2"/>
                </a:solidFill>
                <a:latin typeface="Tahoma"/>
                <a:ea typeface="Tahoma"/>
                <a:cs typeface="Tahoma"/>
                <a:sym typeface="Tahoma"/>
              </a:rPr>
              <a:t>‹#›</a:t>
            </a:fld>
            <a:endParaRPr sz="1000">
              <a:solidFill>
                <a:schemeClr val="dk2"/>
              </a:solidFill>
              <a:latin typeface="Tahoma"/>
              <a:ea typeface="Tahoma"/>
              <a:cs typeface="Tahoma"/>
              <a:sym typeface="Tahoma"/>
            </a:endParaRPr>
          </a:p>
        </p:txBody>
      </p:sp>
      <p:sp>
        <p:nvSpPr>
          <p:cNvPr id="215" name="Google Shape;215;g120e376c55e_1_95"/>
          <p:cNvSpPr txBox="1"/>
          <p:nvPr>
            <p:ph idx="1" type="body"/>
          </p:nvPr>
        </p:nvSpPr>
        <p:spPr>
          <a:xfrm>
            <a:off x="1401100" y="2400300"/>
            <a:ext cx="10022700" cy="4302000"/>
          </a:xfrm>
          <a:prstGeom prst="rect">
            <a:avLst/>
          </a:prstGeom>
          <a:noFill/>
          <a:ln>
            <a:noFill/>
          </a:ln>
        </p:spPr>
        <p:txBody>
          <a:bodyPr anchorCtr="0" anchor="t" bIns="45700" lIns="91425" spcFirstLastPara="1" rIns="91425" wrap="square" tIns="45700">
            <a:normAutofit fontScale="77500" lnSpcReduction="20000"/>
          </a:bodyPr>
          <a:lstStyle/>
          <a:p>
            <a:pPr indent="-368299" lvl="0" marL="382587" rtl="0" algn="l">
              <a:lnSpc>
                <a:spcPct val="90000"/>
              </a:lnSpc>
              <a:spcBef>
                <a:spcPts val="1000"/>
              </a:spcBef>
              <a:spcAft>
                <a:spcPts val="0"/>
              </a:spcAft>
              <a:buSzPct val="100000"/>
              <a:buFont typeface="Verdana"/>
              <a:buChar char="■"/>
            </a:pPr>
            <a:r>
              <a:rPr lang="en-US" sz="3000">
                <a:latin typeface="Verdana"/>
                <a:ea typeface="Verdana"/>
                <a:cs typeface="Verdana"/>
                <a:sym typeface="Verdana"/>
              </a:rPr>
              <a:t>Estimates vary</a:t>
            </a:r>
            <a:endParaRPr sz="3000">
              <a:latin typeface="Verdana"/>
              <a:ea typeface="Verdana"/>
              <a:cs typeface="Verdana"/>
              <a:sym typeface="Verdana"/>
            </a:endParaRPr>
          </a:p>
          <a:p>
            <a:pPr indent="-368299" lvl="0" marL="382587" rtl="0" algn="l">
              <a:lnSpc>
                <a:spcPct val="90000"/>
              </a:lnSpc>
              <a:spcBef>
                <a:spcPts val="1000"/>
              </a:spcBef>
              <a:spcAft>
                <a:spcPts val="0"/>
              </a:spcAft>
              <a:buSzPct val="100000"/>
              <a:buFont typeface="Verdana"/>
              <a:buChar char="■"/>
            </a:pPr>
            <a:r>
              <a:rPr lang="en-US" sz="3000">
                <a:latin typeface="Verdana"/>
                <a:ea typeface="Verdana"/>
                <a:cs typeface="Verdana"/>
                <a:sym typeface="Verdana"/>
              </a:rPr>
              <a:t>At least 25,000 people in the United States</a:t>
            </a:r>
            <a:endParaRPr sz="3000">
              <a:latin typeface="Verdana"/>
              <a:ea typeface="Verdana"/>
              <a:cs typeface="Verdana"/>
              <a:sym typeface="Verdana"/>
            </a:endParaRPr>
          </a:p>
          <a:p>
            <a:pPr indent="-368299" lvl="0" marL="382587" rtl="0" algn="l">
              <a:lnSpc>
                <a:spcPct val="90000"/>
              </a:lnSpc>
              <a:spcBef>
                <a:spcPts val="1000"/>
              </a:spcBef>
              <a:spcAft>
                <a:spcPts val="0"/>
              </a:spcAft>
              <a:buSzPct val="100000"/>
              <a:buFont typeface="Verdana"/>
              <a:buChar char="■"/>
            </a:pPr>
            <a:r>
              <a:rPr lang="en-US" sz="3000">
                <a:latin typeface="Verdana"/>
                <a:ea typeface="Verdana"/>
                <a:cs typeface="Verdana"/>
                <a:sym typeface="Verdana"/>
              </a:rPr>
              <a:t>400,000+ worldwide</a:t>
            </a:r>
            <a:endParaRPr sz="3000">
              <a:latin typeface="Verdana"/>
              <a:ea typeface="Verdana"/>
              <a:cs typeface="Verdana"/>
              <a:sym typeface="Verdana"/>
            </a:endParaRPr>
          </a:p>
          <a:p>
            <a:pPr indent="-368299" lvl="0" marL="382587" rtl="0" algn="l">
              <a:lnSpc>
                <a:spcPct val="90000"/>
              </a:lnSpc>
              <a:spcBef>
                <a:spcPts val="1000"/>
              </a:spcBef>
              <a:spcAft>
                <a:spcPts val="0"/>
              </a:spcAft>
              <a:buSzPct val="100000"/>
              <a:buFont typeface="Verdana"/>
              <a:buChar char="■"/>
            </a:pPr>
            <a:r>
              <a:rPr lang="en-US" sz="3000">
                <a:latin typeface="Verdana"/>
                <a:ea typeface="Verdana"/>
                <a:cs typeface="Verdana"/>
                <a:sym typeface="Verdana"/>
              </a:rPr>
              <a:t>National Deafblind Child Count (2020)</a:t>
            </a:r>
            <a:endParaRPr sz="3000">
              <a:latin typeface="Verdana"/>
              <a:ea typeface="Verdana"/>
              <a:cs typeface="Verdana"/>
              <a:sym typeface="Verdana"/>
            </a:endParaRPr>
          </a:p>
          <a:p>
            <a:pPr indent="-403224" lvl="1" marL="914400" rtl="0" algn="l">
              <a:lnSpc>
                <a:spcPct val="90000"/>
              </a:lnSpc>
              <a:spcBef>
                <a:spcPts val="500"/>
              </a:spcBef>
              <a:spcAft>
                <a:spcPts val="0"/>
              </a:spcAft>
              <a:buSzPct val="100000"/>
              <a:buFont typeface="Verdana"/>
              <a:buChar char="–"/>
            </a:pPr>
            <a:r>
              <a:rPr lang="en-US" sz="3000">
                <a:latin typeface="Verdana"/>
                <a:ea typeface="Verdana"/>
                <a:cs typeface="Verdana"/>
                <a:sym typeface="Verdana"/>
              </a:rPr>
              <a:t>updated annually</a:t>
            </a:r>
            <a:endParaRPr sz="3000">
              <a:latin typeface="Verdana"/>
              <a:ea typeface="Verdana"/>
              <a:cs typeface="Verdana"/>
              <a:sym typeface="Verdana"/>
            </a:endParaRPr>
          </a:p>
          <a:p>
            <a:pPr indent="-403224" lvl="1" marL="914400" rtl="0" algn="l">
              <a:lnSpc>
                <a:spcPct val="90000"/>
              </a:lnSpc>
              <a:spcBef>
                <a:spcPts val="500"/>
              </a:spcBef>
              <a:spcAft>
                <a:spcPts val="0"/>
              </a:spcAft>
              <a:buSzPct val="100000"/>
              <a:buFont typeface="Verdana"/>
              <a:buChar char="–"/>
            </a:pPr>
            <a:r>
              <a:rPr lang="en-US" sz="3000">
                <a:latin typeface="Verdana"/>
                <a:ea typeface="Verdana"/>
                <a:cs typeface="Verdana"/>
                <a:sym typeface="Verdana"/>
              </a:rPr>
              <a:t>11,407 deafblind children served by states</a:t>
            </a:r>
            <a:endParaRPr sz="3000">
              <a:latin typeface="Verdana"/>
              <a:ea typeface="Verdana"/>
              <a:cs typeface="Verdana"/>
              <a:sym typeface="Verdana"/>
            </a:endParaRPr>
          </a:p>
          <a:p>
            <a:pPr indent="-403224" lvl="1" marL="914400" rtl="0" algn="l">
              <a:lnSpc>
                <a:spcPct val="90000"/>
              </a:lnSpc>
              <a:spcBef>
                <a:spcPts val="500"/>
              </a:spcBef>
              <a:spcAft>
                <a:spcPts val="0"/>
              </a:spcAft>
              <a:buSzPct val="100000"/>
              <a:buFont typeface="Verdana"/>
              <a:buChar char="–"/>
            </a:pPr>
            <a:r>
              <a:rPr lang="en-US" sz="3000">
                <a:latin typeface="Verdana"/>
                <a:ea typeface="Verdana"/>
                <a:cs typeface="Verdana"/>
                <a:sym typeface="Verdana"/>
              </a:rPr>
              <a:t>413 with Usher in US</a:t>
            </a:r>
            <a:endParaRPr sz="3000">
              <a:latin typeface="Verdana"/>
              <a:ea typeface="Verdana"/>
              <a:cs typeface="Verdana"/>
              <a:sym typeface="Verdana"/>
            </a:endParaRPr>
          </a:p>
          <a:p>
            <a:pPr indent="-403224" lvl="1" marL="914400" rtl="0" algn="l">
              <a:lnSpc>
                <a:spcPct val="90000"/>
              </a:lnSpc>
              <a:spcBef>
                <a:spcPts val="500"/>
              </a:spcBef>
              <a:spcAft>
                <a:spcPts val="0"/>
              </a:spcAft>
              <a:buSzPct val="100000"/>
              <a:buFont typeface="Verdana"/>
              <a:buChar char="–"/>
            </a:pPr>
            <a:r>
              <a:rPr lang="en-US" sz="3000">
                <a:latin typeface="Verdana"/>
                <a:ea typeface="Verdana"/>
                <a:cs typeface="Verdana"/>
                <a:sym typeface="Verdana"/>
              </a:rPr>
              <a:t>285 deafblind children served in WA</a:t>
            </a:r>
            <a:endParaRPr sz="3000">
              <a:latin typeface="Verdana"/>
              <a:ea typeface="Verdana"/>
              <a:cs typeface="Verdana"/>
              <a:sym typeface="Verdana"/>
            </a:endParaRPr>
          </a:p>
          <a:p>
            <a:pPr indent="-403224" lvl="1" marL="914400" rtl="0" algn="l">
              <a:lnSpc>
                <a:spcPct val="90000"/>
              </a:lnSpc>
              <a:spcBef>
                <a:spcPts val="500"/>
              </a:spcBef>
              <a:spcAft>
                <a:spcPts val="0"/>
              </a:spcAft>
              <a:buSzPct val="100000"/>
              <a:buFont typeface="Verdana"/>
              <a:buChar char="–"/>
            </a:pPr>
            <a:r>
              <a:rPr lang="en-US" sz="3000">
                <a:latin typeface="Verdana"/>
                <a:ea typeface="Verdana"/>
                <a:cs typeface="Verdana"/>
                <a:sym typeface="Verdana"/>
              </a:rPr>
              <a:t>12 USH children served in WA</a:t>
            </a:r>
            <a:endParaRPr sz="3000">
              <a:latin typeface="Verdana"/>
              <a:ea typeface="Verdana"/>
              <a:cs typeface="Verdana"/>
              <a:sym typeface="Verdana"/>
            </a:endParaRPr>
          </a:p>
          <a:p>
            <a:pPr indent="0" lvl="0" marL="0" rtl="0" algn="l">
              <a:lnSpc>
                <a:spcPct val="90000"/>
              </a:lnSpc>
              <a:spcBef>
                <a:spcPts val="1000"/>
              </a:spcBef>
              <a:spcAft>
                <a:spcPts val="0"/>
              </a:spcAft>
              <a:buSzPct val="70588"/>
              <a:buNone/>
            </a:pPr>
            <a:r>
              <a:t/>
            </a:r>
            <a:endParaRPr sz="3000">
              <a:latin typeface="Verdana"/>
              <a:ea typeface="Verdana"/>
              <a:cs typeface="Verdana"/>
              <a:sym typeface="Verdana"/>
            </a:endParaRPr>
          </a:p>
          <a:p>
            <a:pPr indent="0" lvl="0" marL="0" rtl="0" algn="l">
              <a:lnSpc>
                <a:spcPct val="90000"/>
              </a:lnSpc>
              <a:spcBef>
                <a:spcPts val="1000"/>
              </a:spcBef>
              <a:spcAft>
                <a:spcPts val="0"/>
              </a:spcAft>
              <a:buSzPct val="88235"/>
              <a:buNone/>
            </a:pPr>
            <a:r>
              <a:t/>
            </a:r>
            <a:endParaRPr/>
          </a:p>
          <a:p>
            <a:pPr indent="0" lvl="0" marL="0" rtl="0" algn="l">
              <a:lnSpc>
                <a:spcPct val="90000"/>
              </a:lnSpc>
              <a:spcBef>
                <a:spcPts val="1000"/>
              </a:spcBef>
              <a:spcAft>
                <a:spcPts val="0"/>
              </a:spcAft>
              <a:buSzPct val="88235"/>
              <a:buNone/>
            </a:pPr>
            <a:r>
              <a:t/>
            </a:r>
            <a:endParaRPr/>
          </a:p>
        </p:txBody>
      </p:sp>
      <p:sp>
        <p:nvSpPr>
          <p:cNvPr id="216" name="Google Shape;216;g120e376c55e_1_95"/>
          <p:cNvSpPr txBox="1"/>
          <p:nvPr>
            <p:ph type="title"/>
          </p:nvPr>
        </p:nvSpPr>
        <p:spPr>
          <a:xfrm>
            <a:off x="1401100" y="416500"/>
            <a:ext cx="9888800" cy="930000"/>
          </a:xfrm>
          <a:prstGeom prst="rect">
            <a:avLst/>
          </a:prstGeom>
          <a:noFill/>
          <a:ln>
            <a:noFill/>
          </a:ln>
        </p:spPr>
        <p:txBody>
          <a:bodyPr anchorCtr="0" anchor="t" bIns="45700" lIns="91425" spcFirstLastPara="1" rIns="91425" wrap="square" tIns="45700">
            <a:noAutofit/>
          </a:bodyPr>
          <a:lstStyle/>
          <a:p>
            <a:pPr indent="0" lvl="0" marL="0" rtl="0" algn="l">
              <a:lnSpc>
                <a:spcPct val="89000"/>
              </a:lnSpc>
              <a:spcBef>
                <a:spcPts val="0"/>
              </a:spcBef>
              <a:spcAft>
                <a:spcPts val="0"/>
              </a:spcAft>
              <a:buSzPts val="1400"/>
              <a:buNone/>
            </a:pPr>
            <a:r>
              <a:t/>
            </a:r>
            <a:endParaRPr/>
          </a:p>
          <a:p>
            <a:pPr indent="0" lvl="0" marL="0" rtl="0" algn="l">
              <a:lnSpc>
                <a:spcPct val="89000"/>
              </a:lnSpc>
              <a:spcBef>
                <a:spcPts val="0"/>
              </a:spcBef>
              <a:spcAft>
                <a:spcPts val="0"/>
              </a:spcAft>
              <a:buSzPts val="1400"/>
              <a:buNone/>
            </a:pPr>
            <a:r>
              <a:rPr lang="en-US" sz="4000"/>
              <a:t>Frequency of </a:t>
            </a:r>
            <a:r>
              <a:rPr lang="en-US" sz="4000">
                <a:extLst>
                  <a:ext uri="http://customooxmlschemas.google.com/">
                    <go:slidesCustomData xmlns:go="http://customooxmlschemas.google.com/" textRoundtripDataId="0"/>
                  </a:ext>
                </a:extLst>
              </a:rPr>
              <a:t>USH</a:t>
            </a:r>
            <a:endParaRPr sz="40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120e376c55e_0_18"/>
          <p:cNvSpPr txBox="1"/>
          <p:nvPr>
            <p:ph type="title"/>
          </p:nvPr>
        </p:nvSpPr>
        <p:spPr>
          <a:xfrm>
            <a:off x="1481537" y="1429751"/>
            <a:ext cx="94833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6C514"/>
              </a:buClr>
              <a:buSzPts val="6000"/>
              <a:buFont typeface="Calibri"/>
              <a:buNone/>
            </a:pPr>
            <a:r>
              <a:rPr b="1" lang="en-US" sz="6000">
                <a:solidFill>
                  <a:schemeClr val="dk1"/>
                </a:solidFill>
              </a:rPr>
              <a:t>Challenges</a:t>
            </a:r>
            <a:endParaRPr b="1" sz="6000">
              <a:solidFill>
                <a:schemeClr val="dk1"/>
              </a:solidFill>
            </a:endParaRPr>
          </a:p>
        </p:txBody>
      </p:sp>
      <p:pic>
        <p:nvPicPr>
          <p:cNvPr id="223" name="Google Shape;223;g120e376c55e_0_18"/>
          <p:cNvPicPr preferRelativeResize="0"/>
          <p:nvPr/>
        </p:nvPicPr>
        <p:blipFill rotWithShape="1">
          <a:blip r:embed="rId3">
            <a:alphaModFix/>
          </a:blip>
          <a:srcRect b="0" l="0" r="0" t="0"/>
          <a:stretch/>
        </p:blipFill>
        <p:spPr>
          <a:xfrm>
            <a:off x="8323631" y="5436366"/>
            <a:ext cx="2743204" cy="95783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120e376c55e_1_112"/>
          <p:cNvSpPr txBox="1"/>
          <p:nvPr>
            <p:ph idx="12" type="sldNum"/>
          </p:nvPr>
        </p:nvSpPr>
        <p:spPr>
          <a:xfrm>
            <a:off x="10670117" y="6297613"/>
            <a:ext cx="444400" cy="404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sz="1000">
                <a:solidFill>
                  <a:schemeClr val="dk2"/>
                </a:solidFill>
                <a:latin typeface="Tahoma"/>
                <a:ea typeface="Tahoma"/>
                <a:cs typeface="Tahoma"/>
                <a:sym typeface="Tahoma"/>
              </a:rPr>
              <a:t>‹#›</a:t>
            </a:fld>
            <a:endParaRPr sz="1000">
              <a:solidFill>
                <a:schemeClr val="dk2"/>
              </a:solidFill>
              <a:latin typeface="Tahoma"/>
              <a:ea typeface="Tahoma"/>
              <a:cs typeface="Tahoma"/>
              <a:sym typeface="Tahoma"/>
            </a:endParaRPr>
          </a:p>
        </p:txBody>
      </p:sp>
      <p:sp>
        <p:nvSpPr>
          <p:cNvPr id="229" name="Google Shape;229;g120e376c55e_1_112"/>
          <p:cNvSpPr txBox="1"/>
          <p:nvPr>
            <p:ph idx="1" type="body"/>
          </p:nvPr>
        </p:nvSpPr>
        <p:spPr>
          <a:xfrm>
            <a:off x="1401100" y="2261000"/>
            <a:ext cx="10022700" cy="4441200"/>
          </a:xfrm>
          <a:prstGeom prst="rect">
            <a:avLst/>
          </a:prstGeom>
          <a:noFill/>
          <a:ln>
            <a:noFill/>
          </a:ln>
        </p:spPr>
        <p:txBody>
          <a:bodyPr anchorCtr="0" anchor="t" bIns="45700" lIns="91425" spcFirstLastPara="1" rIns="91425" wrap="square" tIns="45700">
            <a:normAutofit lnSpcReduction="20000"/>
          </a:bodyPr>
          <a:lstStyle/>
          <a:p>
            <a:pPr indent="-382587" lvl="0" marL="382587" rtl="0" algn="l">
              <a:lnSpc>
                <a:spcPct val="90000"/>
              </a:lnSpc>
              <a:spcBef>
                <a:spcPts val="1000"/>
              </a:spcBef>
              <a:spcAft>
                <a:spcPts val="0"/>
              </a:spcAft>
              <a:buSzPts val="1800"/>
              <a:buFont typeface="Verdana"/>
              <a:buChar char="■"/>
            </a:pPr>
            <a:r>
              <a:rPr lang="en-US">
                <a:latin typeface="Verdana"/>
                <a:ea typeface="Verdana"/>
                <a:cs typeface="Verdana"/>
                <a:sym typeface="Verdana"/>
              </a:rPr>
              <a:t>Most medical professionals don’t know about Usher syndrome</a:t>
            </a:r>
            <a:endParaRPr>
              <a:latin typeface="Verdana"/>
              <a:ea typeface="Verdana"/>
              <a:cs typeface="Verdana"/>
              <a:sym typeface="Verdana"/>
            </a:endParaRPr>
          </a:p>
          <a:p>
            <a:pPr indent="-382587" lvl="0" marL="382587" rtl="0" algn="l">
              <a:lnSpc>
                <a:spcPct val="90000"/>
              </a:lnSpc>
              <a:spcBef>
                <a:spcPts val="1000"/>
              </a:spcBef>
              <a:spcAft>
                <a:spcPts val="0"/>
              </a:spcAft>
              <a:buSzPts val="1800"/>
              <a:buFont typeface="Verdana"/>
              <a:buChar char="■"/>
            </a:pPr>
            <a:r>
              <a:rPr lang="en-US">
                <a:latin typeface="Verdana"/>
                <a:ea typeface="Verdana"/>
                <a:cs typeface="Verdana"/>
                <a:sym typeface="Verdana"/>
              </a:rPr>
              <a:t>Children with Usher are mainstreamed or in local school with supports and classified as D/HH</a:t>
            </a:r>
            <a:endParaRPr>
              <a:latin typeface="Verdana"/>
              <a:ea typeface="Verdana"/>
              <a:cs typeface="Verdana"/>
              <a:sym typeface="Verdana"/>
            </a:endParaRPr>
          </a:p>
          <a:p>
            <a:pPr indent="-382587" lvl="1" marL="914400" rtl="0" algn="l">
              <a:lnSpc>
                <a:spcPct val="90000"/>
              </a:lnSpc>
              <a:spcBef>
                <a:spcPts val="500"/>
              </a:spcBef>
              <a:spcAft>
                <a:spcPts val="0"/>
              </a:spcAft>
              <a:buSzPts val="2000"/>
              <a:buFont typeface="Verdana"/>
              <a:buChar char="–"/>
            </a:pPr>
            <a:r>
              <a:rPr lang="en-US">
                <a:latin typeface="Verdana"/>
                <a:ea typeface="Verdana"/>
                <a:cs typeface="Verdana"/>
                <a:sym typeface="Verdana"/>
              </a:rPr>
              <a:t>Their vision issues are not yet serious OR</a:t>
            </a:r>
            <a:endParaRPr>
              <a:latin typeface="Verdana"/>
              <a:ea typeface="Verdana"/>
              <a:cs typeface="Verdana"/>
              <a:sym typeface="Verdana"/>
            </a:endParaRPr>
          </a:p>
          <a:p>
            <a:pPr indent="-382587" lvl="1" marL="914400" rtl="0" algn="l">
              <a:lnSpc>
                <a:spcPct val="90000"/>
              </a:lnSpc>
              <a:spcBef>
                <a:spcPts val="500"/>
              </a:spcBef>
              <a:spcAft>
                <a:spcPts val="0"/>
              </a:spcAft>
              <a:buSzPts val="2000"/>
              <a:buFont typeface="Verdana"/>
              <a:buChar char="–"/>
            </a:pPr>
            <a:r>
              <a:rPr lang="en-US">
                <a:latin typeface="Verdana"/>
                <a:ea typeface="Verdana"/>
                <a:cs typeface="Verdana"/>
                <a:sym typeface="Verdana"/>
              </a:rPr>
              <a:t>No one has realized “vision loss + hearing loss may equal Usher syndrome” OR</a:t>
            </a:r>
            <a:endParaRPr>
              <a:latin typeface="Verdana"/>
              <a:ea typeface="Verdana"/>
              <a:cs typeface="Verdana"/>
              <a:sym typeface="Verdana"/>
            </a:endParaRPr>
          </a:p>
          <a:p>
            <a:pPr indent="-382587" lvl="1" marL="914400" rtl="0" algn="l">
              <a:lnSpc>
                <a:spcPct val="90000"/>
              </a:lnSpc>
              <a:spcBef>
                <a:spcPts val="500"/>
              </a:spcBef>
              <a:spcAft>
                <a:spcPts val="0"/>
              </a:spcAft>
              <a:buSzPts val="2000"/>
              <a:buFont typeface="Verdana"/>
              <a:buChar char="–"/>
            </a:pPr>
            <a:r>
              <a:rPr lang="en-US">
                <a:latin typeface="Verdana"/>
                <a:ea typeface="Verdana"/>
                <a:cs typeface="Verdana"/>
                <a:sym typeface="Verdana"/>
              </a:rPr>
              <a:t>Parents know but haven’t told the child yet</a:t>
            </a:r>
            <a:endParaRPr>
              <a:latin typeface="Verdana"/>
              <a:ea typeface="Verdana"/>
              <a:cs typeface="Verdana"/>
              <a:sym typeface="Verdana"/>
            </a:endParaRPr>
          </a:p>
          <a:p>
            <a:pPr indent="-382587" lvl="0" marL="382587" rtl="0" algn="l">
              <a:lnSpc>
                <a:spcPct val="90000"/>
              </a:lnSpc>
              <a:spcBef>
                <a:spcPts val="1000"/>
              </a:spcBef>
              <a:spcAft>
                <a:spcPts val="0"/>
              </a:spcAft>
              <a:buSzPts val="1800"/>
              <a:buFont typeface="Verdana"/>
              <a:buChar char="■"/>
            </a:pPr>
            <a:r>
              <a:rPr lang="en-US">
                <a:latin typeface="Verdana"/>
                <a:ea typeface="Verdana"/>
                <a:cs typeface="Verdana"/>
                <a:sym typeface="Verdana"/>
              </a:rPr>
              <a:t>Gene not yet identified</a:t>
            </a:r>
            <a:endParaRPr>
              <a:latin typeface="Verdana"/>
              <a:ea typeface="Verdana"/>
              <a:cs typeface="Verdana"/>
              <a:sym typeface="Verdana"/>
            </a:endParaRPr>
          </a:p>
          <a:p>
            <a:pPr indent="-382587" lvl="0" marL="382587" rtl="0" algn="l">
              <a:lnSpc>
                <a:spcPct val="90000"/>
              </a:lnSpc>
              <a:spcBef>
                <a:spcPts val="1000"/>
              </a:spcBef>
              <a:spcAft>
                <a:spcPts val="0"/>
              </a:spcAft>
              <a:buSzPts val="1800"/>
              <a:buFont typeface="Verdana"/>
              <a:buChar char="■"/>
            </a:pPr>
            <a:r>
              <a:rPr lang="en-US">
                <a:latin typeface="Verdana"/>
                <a:ea typeface="Verdana"/>
                <a:cs typeface="Verdana"/>
                <a:sym typeface="Verdana"/>
              </a:rPr>
              <a:t>May not be connected with State DB project – not in child count. </a:t>
            </a:r>
            <a:endParaRPr>
              <a:latin typeface="Verdana"/>
              <a:ea typeface="Verdana"/>
              <a:cs typeface="Verdana"/>
              <a:sym typeface="Verdana"/>
            </a:endParaRPr>
          </a:p>
          <a:p>
            <a:pPr indent="-382587" lvl="0" marL="382587" rtl="0" algn="l">
              <a:lnSpc>
                <a:spcPct val="90000"/>
              </a:lnSpc>
              <a:spcBef>
                <a:spcPts val="1000"/>
              </a:spcBef>
              <a:spcAft>
                <a:spcPts val="0"/>
              </a:spcAft>
              <a:buSzPts val="1800"/>
              <a:buFont typeface="Verdana"/>
              <a:buChar char="■"/>
            </a:pPr>
            <a:r>
              <a:rPr lang="en-US">
                <a:latin typeface="Verdana"/>
                <a:ea typeface="Verdana"/>
                <a:cs typeface="Verdana"/>
                <a:sym typeface="Verdana"/>
              </a:rPr>
              <a:t>May not have connected with the USH Coalition</a:t>
            </a:r>
            <a:endParaRPr>
              <a:latin typeface="Verdana"/>
              <a:ea typeface="Verdana"/>
              <a:cs typeface="Verdana"/>
              <a:sym typeface="Verdana"/>
            </a:endParaRPr>
          </a:p>
          <a:p>
            <a:pPr indent="0" lvl="0" marL="0" rtl="0" algn="l">
              <a:lnSpc>
                <a:spcPct val="90000"/>
              </a:lnSpc>
              <a:spcBef>
                <a:spcPts val="1000"/>
              </a:spcBef>
              <a:spcAft>
                <a:spcPts val="0"/>
              </a:spcAft>
              <a:buSzPts val="1800"/>
              <a:buNone/>
            </a:pPr>
            <a:r>
              <a:t/>
            </a:r>
            <a:endParaRPr/>
          </a:p>
        </p:txBody>
      </p:sp>
      <p:sp>
        <p:nvSpPr>
          <p:cNvPr id="230" name="Google Shape;230;g120e376c55e_1_112"/>
          <p:cNvSpPr txBox="1"/>
          <p:nvPr>
            <p:ph type="title"/>
          </p:nvPr>
        </p:nvSpPr>
        <p:spPr>
          <a:xfrm>
            <a:off x="1401100" y="416500"/>
            <a:ext cx="9888800" cy="930000"/>
          </a:xfrm>
          <a:prstGeom prst="rect">
            <a:avLst/>
          </a:prstGeom>
          <a:noFill/>
          <a:ln>
            <a:noFill/>
          </a:ln>
        </p:spPr>
        <p:txBody>
          <a:bodyPr anchorCtr="0" anchor="t" bIns="45700" lIns="91425" spcFirstLastPara="1" rIns="91425" wrap="square" tIns="45700">
            <a:noAutofit/>
          </a:bodyPr>
          <a:lstStyle/>
          <a:p>
            <a:pPr indent="0" lvl="0" marL="0" rtl="0" algn="l">
              <a:lnSpc>
                <a:spcPct val="89000"/>
              </a:lnSpc>
              <a:spcBef>
                <a:spcPts val="0"/>
              </a:spcBef>
              <a:spcAft>
                <a:spcPts val="0"/>
              </a:spcAft>
              <a:buSzPts val="1400"/>
              <a:buNone/>
            </a:pPr>
            <a:r>
              <a:t/>
            </a:r>
            <a:endParaRPr/>
          </a:p>
          <a:p>
            <a:pPr indent="0" lvl="0" marL="0" rtl="0" algn="l">
              <a:lnSpc>
                <a:spcPct val="89000"/>
              </a:lnSpc>
              <a:spcBef>
                <a:spcPts val="0"/>
              </a:spcBef>
              <a:spcAft>
                <a:spcPts val="0"/>
              </a:spcAft>
              <a:buSzPts val="1400"/>
              <a:buNone/>
            </a:pPr>
            <a:r>
              <a:rPr lang="en-US" sz="4000"/>
              <a:t>Difficulty finding children and adults with USH</a:t>
            </a:r>
            <a:endParaRPr sz="4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120e376c55e_1_118"/>
          <p:cNvSpPr txBox="1"/>
          <p:nvPr>
            <p:ph idx="12" type="sldNum"/>
          </p:nvPr>
        </p:nvSpPr>
        <p:spPr>
          <a:xfrm>
            <a:off x="10670117" y="6297613"/>
            <a:ext cx="444400" cy="404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US"/>
              <a:t>‹#›</a:t>
            </a:fld>
            <a:endParaRPr/>
          </a:p>
        </p:txBody>
      </p:sp>
      <p:sp>
        <p:nvSpPr>
          <p:cNvPr id="237" name="Google Shape;237;g120e376c55e_1_118"/>
          <p:cNvSpPr txBox="1"/>
          <p:nvPr>
            <p:ph idx="1" type="body"/>
          </p:nvPr>
        </p:nvSpPr>
        <p:spPr>
          <a:xfrm>
            <a:off x="1295400" y="1595550"/>
            <a:ext cx="9601200" cy="47865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4000"/>
              </a:lnSpc>
              <a:spcBef>
                <a:spcPts val="1000"/>
              </a:spcBef>
              <a:spcAft>
                <a:spcPts val="0"/>
              </a:spcAft>
              <a:buSzPct val="81081"/>
              <a:buNone/>
            </a:pPr>
            <a:r>
              <a:t/>
            </a:r>
            <a:endParaRPr/>
          </a:p>
          <a:p>
            <a:pPr indent="0" lvl="0" marL="0" rtl="0" algn="l">
              <a:lnSpc>
                <a:spcPct val="94000"/>
              </a:lnSpc>
              <a:spcBef>
                <a:spcPts val="1000"/>
              </a:spcBef>
              <a:spcAft>
                <a:spcPts val="0"/>
              </a:spcAft>
              <a:buSzPct val="81081"/>
              <a:buNone/>
            </a:pPr>
            <a:r>
              <a:t/>
            </a:r>
            <a:endParaRPr b="1"/>
          </a:p>
          <a:p>
            <a:pPr indent="-378427" lvl="0" marL="457200" rtl="0" algn="l">
              <a:lnSpc>
                <a:spcPct val="94000"/>
              </a:lnSpc>
              <a:spcBef>
                <a:spcPts val="1000"/>
              </a:spcBef>
              <a:spcAft>
                <a:spcPts val="0"/>
              </a:spcAft>
              <a:buSzPct val="100000"/>
              <a:buFont typeface="Verdana"/>
              <a:buChar char="■"/>
            </a:pPr>
            <a:r>
              <a:rPr lang="en-US" sz="2550">
                <a:latin typeface="Verdana"/>
                <a:ea typeface="Verdana"/>
                <a:cs typeface="Verdana"/>
                <a:sym typeface="Verdana"/>
              </a:rPr>
              <a:t>Communication mode varies (ASL, Tactile, Hearing aids, Cochlear Implants, combination)</a:t>
            </a:r>
            <a:endParaRPr sz="2550">
              <a:latin typeface="Verdana"/>
              <a:ea typeface="Verdana"/>
              <a:cs typeface="Verdana"/>
              <a:sym typeface="Verdana"/>
            </a:endParaRPr>
          </a:p>
          <a:p>
            <a:pPr indent="-378427" lvl="0" marL="457200" rtl="0" algn="l">
              <a:lnSpc>
                <a:spcPct val="94000"/>
              </a:lnSpc>
              <a:spcBef>
                <a:spcPts val="0"/>
              </a:spcBef>
              <a:spcAft>
                <a:spcPts val="0"/>
              </a:spcAft>
              <a:buSzPct val="100000"/>
              <a:buFont typeface="Verdana"/>
              <a:buChar char="■"/>
            </a:pPr>
            <a:r>
              <a:rPr lang="en-US" sz="2550">
                <a:latin typeface="Verdana"/>
                <a:ea typeface="Verdana"/>
                <a:cs typeface="Verdana"/>
                <a:sym typeface="Verdana"/>
              </a:rPr>
              <a:t>Hearing and vision loss impacts vary depending on situation</a:t>
            </a:r>
            <a:endParaRPr sz="2550">
              <a:latin typeface="Verdana"/>
              <a:ea typeface="Verdana"/>
              <a:cs typeface="Verdana"/>
              <a:sym typeface="Verdana"/>
            </a:endParaRPr>
          </a:p>
          <a:p>
            <a:pPr indent="-378427" lvl="0" marL="457200" rtl="0" algn="l">
              <a:lnSpc>
                <a:spcPct val="94000"/>
              </a:lnSpc>
              <a:spcBef>
                <a:spcPts val="0"/>
              </a:spcBef>
              <a:spcAft>
                <a:spcPts val="0"/>
              </a:spcAft>
              <a:buSzPct val="100000"/>
              <a:buFont typeface="Verdana"/>
              <a:buChar char="■"/>
            </a:pPr>
            <a:r>
              <a:rPr lang="en-US" sz="2550">
                <a:latin typeface="Verdana"/>
                <a:ea typeface="Verdana"/>
                <a:cs typeface="Verdana"/>
                <a:sym typeface="Verdana"/>
              </a:rPr>
              <a:t>Vision loss is progressive and varies by type / person, also depends on situation</a:t>
            </a:r>
            <a:endParaRPr sz="2550">
              <a:latin typeface="Verdana"/>
              <a:ea typeface="Verdana"/>
              <a:cs typeface="Verdana"/>
              <a:sym typeface="Verdana"/>
            </a:endParaRPr>
          </a:p>
          <a:p>
            <a:pPr indent="-378427" lvl="0" marL="457200" rtl="0" algn="l">
              <a:lnSpc>
                <a:spcPct val="94000"/>
              </a:lnSpc>
              <a:spcBef>
                <a:spcPts val="0"/>
              </a:spcBef>
              <a:spcAft>
                <a:spcPts val="0"/>
              </a:spcAft>
              <a:buSzPct val="100000"/>
              <a:buFont typeface="Verdana"/>
              <a:buChar char="■"/>
            </a:pPr>
            <a:r>
              <a:rPr lang="en-US" sz="2550">
                <a:latin typeface="Verdana"/>
                <a:ea typeface="Verdana"/>
                <a:cs typeface="Verdana"/>
                <a:sym typeface="Verdana"/>
              </a:rPr>
              <a:t>Balance </a:t>
            </a:r>
            <a:endParaRPr sz="2550">
              <a:latin typeface="Verdana"/>
              <a:ea typeface="Verdana"/>
              <a:cs typeface="Verdana"/>
              <a:sym typeface="Verdana"/>
            </a:endParaRPr>
          </a:p>
          <a:p>
            <a:pPr indent="-378427" lvl="0" marL="457200" rtl="0" algn="l">
              <a:lnSpc>
                <a:spcPct val="94000"/>
              </a:lnSpc>
              <a:spcBef>
                <a:spcPts val="0"/>
              </a:spcBef>
              <a:spcAft>
                <a:spcPts val="0"/>
              </a:spcAft>
              <a:buSzPct val="100000"/>
              <a:buFont typeface="Verdana"/>
              <a:buChar char="■"/>
            </a:pPr>
            <a:r>
              <a:rPr lang="en-US" sz="2550">
                <a:latin typeface="Verdana"/>
                <a:ea typeface="Verdana"/>
                <a:cs typeface="Verdana"/>
                <a:sym typeface="Verdana"/>
              </a:rPr>
              <a:t>Other disabilities </a:t>
            </a:r>
            <a:endParaRPr sz="2550">
              <a:latin typeface="Verdana"/>
              <a:ea typeface="Verdana"/>
              <a:cs typeface="Verdana"/>
              <a:sym typeface="Verdana"/>
            </a:endParaRPr>
          </a:p>
          <a:p>
            <a:pPr indent="-378427" lvl="0" marL="457200" rtl="0" algn="l">
              <a:lnSpc>
                <a:spcPct val="94000"/>
              </a:lnSpc>
              <a:spcBef>
                <a:spcPts val="0"/>
              </a:spcBef>
              <a:spcAft>
                <a:spcPts val="0"/>
              </a:spcAft>
              <a:buSzPct val="100000"/>
              <a:buFont typeface="Verdana"/>
              <a:buChar char="■"/>
            </a:pPr>
            <a:r>
              <a:rPr lang="en-US" sz="2550">
                <a:latin typeface="Verdana"/>
                <a:ea typeface="Verdana"/>
                <a:cs typeface="Verdana"/>
                <a:sym typeface="Verdana"/>
              </a:rPr>
              <a:t>What worked for one child may not work for another</a:t>
            </a:r>
            <a:endParaRPr sz="2550">
              <a:latin typeface="Verdana"/>
              <a:ea typeface="Verdana"/>
              <a:cs typeface="Verdana"/>
              <a:sym typeface="Verdana"/>
            </a:endParaRPr>
          </a:p>
          <a:p>
            <a:pPr indent="-378427" lvl="0" marL="457200" rtl="0" algn="l">
              <a:lnSpc>
                <a:spcPct val="94000"/>
              </a:lnSpc>
              <a:spcBef>
                <a:spcPts val="0"/>
              </a:spcBef>
              <a:spcAft>
                <a:spcPts val="0"/>
              </a:spcAft>
              <a:buSzPct val="100000"/>
              <a:buFont typeface="Verdana"/>
              <a:buChar char="■"/>
            </a:pPr>
            <a:r>
              <a:rPr lang="en-US" sz="2550">
                <a:latin typeface="Verdana"/>
                <a:ea typeface="Verdana"/>
                <a:cs typeface="Verdana"/>
                <a:sym typeface="Verdana"/>
              </a:rPr>
              <a:t>What worked yesterday, may not work today</a:t>
            </a:r>
            <a:endParaRPr sz="2550">
              <a:latin typeface="Verdana"/>
              <a:ea typeface="Verdana"/>
              <a:cs typeface="Verdana"/>
              <a:sym typeface="Verdana"/>
            </a:endParaRPr>
          </a:p>
          <a:p>
            <a:pPr indent="0" lvl="0" marL="0" rtl="0" algn="l">
              <a:lnSpc>
                <a:spcPct val="94000"/>
              </a:lnSpc>
              <a:spcBef>
                <a:spcPts val="1000"/>
              </a:spcBef>
              <a:spcAft>
                <a:spcPts val="200"/>
              </a:spcAft>
              <a:buSzPct val="76311"/>
              <a:buNone/>
            </a:pPr>
            <a:r>
              <a:t/>
            </a:r>
            <a:endParaRPr sz="2550">
              <a:latin typeface="Verdana"/>
              <a:ea typeface="Verdana"/>
              <a:cs typeface="Verdana"/>
              <a:sym typeface="Verdana"/>
            </a:endParaRPr>
          </a:p>
        </p:txBody>
      </p:sp>
      <p:sp>
        <p:nvSpPr>
          <p:cNvPr id="238" name="Google Shape;238;g120e376c55e_1_118"/>
          <p:cNvSpPr txBox="1"/>
          <p:nvPr>
            <p:ph type="title"/>
          </p:nvPr>
        </p:nvSpPr>
        <p:spPr>
          <a:xfrm>
            <a:off x="774923" y="702156"/>
            <a:ext cx="14706000" cy="1013700"/>
          </a:xfrm>
          <a:prstGeom prst="rect">
            <a:avLst/>
          </a:prstGeom>
          <a:noFill/>
          <a:ln>
            <a:noFill/>
          </a:ln>
        </p:spPr>
        <p:txBody>
          <a:bodyPr anchorCtr="0" anchor="t" bIns="45700" lIns="91425" spcFirstLastPara="1" rIns="91425" wrap="square" tIns="45700">
            <a:noAutofit/>
          </a:bodyPr>
          <a:lstStyle/>
          <a:p>
            <a:pPr indent="0" lvl="0" marL="0" rtl="0" algn="l">
              <a:lnSpc>
                <a:spcPct val="89000"/>
              </a:lnSpc>
              <a:spcBef>
                <a:spcPts val="0"/>
              </a:spcBef>
              <a:spcAft>
                <a:spcPts val="0"/>
              </a:spcAft>
              <a:buSzPts val="1400"/>
              <a:buNone/>
            </a:pPr>
            <a:r>
              <a:rPr lang="en-US"/>
              <a:t>Heterogeneous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120e376c55e_1_125"/>
          <p:cNvSpPr txBox="1"/>
          <p:nvPr>
            <p:ph idx="12" type="sldNum"/>
          </p:nvPr>
        </p:nvSpPr>
        <p:spPr>
          <a:xfrm>
            <a:off x="10670117" y="6297613"/>
            <a:ext cx="444400" cy="404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
        <p:nvSpPr>
          <p:cNvPr id="245" name="Google Shape;245;g120e376c55e_1_125"/>
          <p:cNvSpPr txBox="1"/>
          <p:nvPr>
            <p:ph idx="1" type="body"/>
          </p:nvPr>
        </p:nvSpPr>
        <p:spPr>
          <a:xfrm>
            <a:off x="1371600" y="1623525"/>
            <a:ext cx="9601200" cy="42438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4000"/>
              </a:lnSpc>
              <a:spcBef>
                <a:spcPts val="1000"/>
              </a:spcBef>
              <a:spcAft>
                <a:spcPts val="0"/>
              </a:spcAft>
              <a:buSzPts val="1800"/>
              <a:buNone/>
            </a:pPr>
            <a:r>
              <a:t/>
            </a:r>
            <a:endParaRPr/>
          </a:p>
          <a:p>
            <a:pPr indent="0" lvl="0" marL="0" rtl="0" algn="l">
              <a:lnSpc>
                <a:spcPct val="94000"/>
              </a:lnSpc>
              <a:spcBef>
                <a:spcPts val="1000"/>
              </a:spcBef>
              <a:spcAft>
                <a:spcPts val="0"/>
              </a:spcAft>
              <a:buSzPts val="1800"/>
              <a:buNone/>
            </a:pPr>
            <a:r>
              <a:t/>
            </a:r>
            <a:endParaRPr b="1"/>
          </a:p>
          <a:p>
            <a:pPr indent="-419100" lvl="0" marL="457200" rtl="0" algn="l">
              <a:lnSpc>
                <a:spcPct val="94000"/>
              </a:lnSpc>
              <a:spcBef>
                <a:spcPts val="1000"/>
              </a:spcBef>
              <a:spcAft>
                <a:spcPts val="0"/>
              </a:spcAft>
              <a:buSzPts val="3000"/>
              <a:buFont typeface="Verdana"/>
              <a:buChar char="■"/>
            </a:pPr>
            <a:r>
              <a:rPr lang="en-US" sz="3000">
                <a:latin typeface="Verdana"/>
                <a:ea typeface="Verdana"/>
                <a:cs typeface="Verdana"/>
                <a:sym typeface="Verdana"/>
              </a:rPr>
              <a:t>Double diagnosis </a:t>
            </a:r>
            <a:endParaRPr sz="3000">
              <a:latin typeface="Verdana"/>
              <a:ea typeface="Verdana"/>
              <a:cs typeface="Verdana"/>
              <a:sym typeface="Verdana"/>
            </a:endParaRPr>
          </a:p>
          <a:p>
            <a:pPr indent="-419100" lvl="0" marL="457200" rtl="0" algn="l">
              <a:lnSpc>
                <a:spcPct val="94000"/>
              </a:lnSpc>
              <a:spcBef>
                <a:spcPts val="0"/>
              </a:spcBef>
              <a:spcAft>
                <a:spcPts val="0"/>
              </a:spcAft>
              <a:buSzPts val="3000"/>
              <a:buFont typeface="Verdana"/>
              <a:buChar char="■"/>
            </a:pPr>
            <a:r>
              <a:rPr lang="en-US" sz="3000">
                <a:latin typeface="Verdana"/>
                <a:ea typeface="Verdana"/>
                <a:cs typeface="Verdana"/>
                <a:sym typeface="Verdana"/>
              </a:rPr>
              <a:t>Grief doesn’t end at diagnosis</a:t>
            </a:r>
            <a:endParaRPr sz="3000">
              <a:latin typeface="Verdana"/>
              <a:ea typeface="Verdana"/>
              <a:cs typeface="Verdana"/>
              <a:sym typeface="Verdana"/>
            </a:endParaRPr>
          </a:p>
          <a:p>
            <a:pPr indent="-419100" lvl="0" marL="457200" rtl="0" algn="l">
              <a:lnSpc>
                <a:spcPct val="94000"/>
              </a:lnSpc>
              <a:spcBef>
                <a:spcPts val="0"/>
              </a:spcBef>
              <a:spcAft>
                <a:spcPts val="0"/>
              </a:spcAft>
              <a:buSzPts val="3000"/>
              <a:buFont typeface="Verdana"/>
              <a:buChar char="■"/>
            </a:pPr>
            <a:r>
              <a:rPr lang="en-US" sz="3000">
                <a:latin typeface="Verdana"/>
                <a:ea typeface="Verdana"/>
                <a:cs typeface="Verdana"/>
                <a:sym typeface="Verdana"/>
              </a:rPr>
              <a:t>Feelings of isolation</a:t>
            </a:r>
            <a:endParaRPr sz="3000">
              <a:latin typeface="Verdana"/>
              <a:ea typeface="Verdana"/>
              <a:cs typeface="Verdana"/>
              <a:sym typeface="Verdana"/>
            </a:endParaRPr>
          </a:p>
          <a:p>
            <a:pPr indent="-419100" lvl="0" marL="457200" rtl="0" algn="l">
              <a:lnSpc>
                <a:spcPct val="94000"/>
              </a:lnSpc>
              <a:spcBef>
                <a:spcPts val="0"/>
              </a:spcBef>
              <a:spcAft>
                <a:spcPts val="0"/>
              </a:spcAft>
              <a:buSzPts val="3000"/>
              <a:buFont typeface="Verdana"/>
              <a:buChar char="■"/>
            </a:pPr>
            <a:r>
              <a:rPr lang="en-US" sz="3000">
                <a:latin typeface="Verdana"/>
                <a:ea typeface="Verdana"/>
                <a:cs typeface="Verdana"/>
                <a:sym typeface="Verdana"/>
              </a:rPr>
              <a:t>Unsure what the future holds</a:t>
            </a:r>
            <a:endParaRPr sz="3000">
              <a:latin typeface="Verdana"/>
              <a:ea typeface="Verdana"/>
              <a:cs typeface="Verdana"/>
              <a:sym typeface="Verdana"/>
            </a:endParaRPr>
          </a:p>
          <a:p>
            <a:pPr indent="-419100" lvl="0" marL="457200" rtl="0" algn="l">
              <a:lnSpc>
                <a:spcPct val="94000"/>
              </a:lnSpc>
              <a:spcBef>
                <a:spcPts val="0"/>
              </a:spcBef>
              <a:spcAft>
                <a:spcPts val="0"/>
              </a:spcAft>
              <a:buSzPts val="3000"/>
              <a:buFont typeface="Verdana"/>
              <a:buChar char="■"/>
            </a:pPr>
            <a:r>
              <a:rPr lang="en-US" sz="3000">
                <a:latin typeface="Verdana"/>
                <a:ea typeface="Verdana"/>
                <a:cs typeface="Verdana"/>
                <a:sym typeface="Verdana"/>
              </a:rPr>
              <a:t>Rare - hard to find information, other families</a:t>
            </a:r>
            <a:endParaRPr sz="3000">
              <a:latin typeface="Verdana"/>
              <a:ea typeface="Verdana"/>
              <a:cs typeface="Verdana"/>
              <a:sym typeface="Verdana"/>
            </a:endParaRPr>
          </a:p>
          <a:p>
            <a:pPr indent="-419100" lvl="0" marL="457200" rtl="0" algn="l">
              <a:lnSpc>
                <a:spcPct val="94000"/>
              </a:lnSpc>
              <a:spcBef>
                <a:spcPts val="0"/>
              </a:spcBef>
              <a:spcAft>
                <a:spcPts val="0"/>
              </a:spcAft>
              <a:buSzPts val="3000"/>
              <a:buFont typeface="Verdana"/>
              <a:buChar char="■"/>
            </a:pPr>
            <a:r>
              <a:rPr lang="en-US" sz="3000">
                <a:latin typeface="Verdana"/>
                <a:ea typeface="Verdana"/>
                <a:cs typeface="Verdana"/>
                <a:sym typeface="Verdana"/>
              </a:rPr>
              <a:t>Hard to find others who understand</a:t>
            </a:r>
            <a:endParaRPr sz="3000">
              <a:latin typeface="Verdana"/>
              <a:ea typeface="Verdana"/>
              <a:cs typeface="Verdana"/>
              <a:sym typeface="Verdana"/>
            </a:endParaRPr>
          </a:p>
          <a:p>
            <a:pPr indent="0" lvl="0" marL="0" rtl="0" algn="l">
              <a:lnSpc>
                <a:spcPct val="94000"/>
              </a:lnSpc>
              <a:spcBef>
                <a:spcPts val="1000"/>
              </a:spcBef>
              <a:spcAft>
                <a:spcPts val="200"/>
              </a:spcAft>
              <a:buSzPts val="1800"/>
              <a:buNone/>
            </a:pPr>
            <a:r>
              <a:t/>
            </a:r>
            <a:endParaRPr/>
          </a:p>
        </p:txBody>
      </p:sp>
      <p:sp>
        <p:nvSpPr>
          <p:cNvPr id="246" name="Google Shape;246;g120e376c55e_1_125"/>
          <p:cNvSpPr txBox="1"/>
          <p:nvPr>
            <p:ph type="title"/>
          </p:nvPr>
        </p:nvSpPr>
        <p:spPr>
          <a:xfrm>
            <a:off x="774923" y="702156"/>
            <a:ext cx="14706000" cy="1013700"/>
          </a:xfrm>
          <a:prstGeom prst="rect">
            <a:avLst/>
          </a:prstGeom>
          <a:noFill/>
          <a:ln>
            <a:noFill/>
          </a:ln>
        </p:spPr>
        <p:txBody>
          <a:bodyPr anchorCtr="0" anchor="t" bIns="45700" lIns="91425" spcFirstLastPara="1" rIns="91425" wrap="square" tIns="45700">
            <a:noAutofit/>
          </a:bodyPr>
          <a:lstStyle/>
          <a:p>
            <a:pPr indent="0" lvl="0" marL="0" rtl="0" algn="l">
              <a:lnSpc>
                <a:spcPct val="89000"/>
              </a:lnSpc>
              <a:spcBef>
                <a:spcPts val="0"/>
              </a:spcBef>
              <a:spcAft>
                <a:spcPts val="0"/>
              </a:spcAft>
              <a:buSzPts val="1400"/>
              <a:buNone/>
            </a:pPr>
            <a:r>
              <a:rPr lang="en-US"/>
              <a:t>The Diagnosis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g120e376c55e_1_132"/>
          <p:cNvSpPr txBox="1"/>
          <p:nvPr>
            <p:ph idx="12" type="sldNum"/>
          </p:nvPr>
        </p:nvSpPr>
        <p:spPr>
          <a:xfrm>
            <a:off x="10670117" y="6297613"/>
            <a:ext cx="444400" cy="404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US"/>
              <a:t>‹#›</a:t>
            </a:fld>
            <a:endParaRPr/>
          </a:p>
        </p:txBody>
      </p:sp>
      <p:sp>
        <p:nvSpPr>
          <p:cNvPr id="253" name="Google Shape;253;g120e376c55e_1_132"/>
          <p:cNvSpPr txBox="1"/>
          <p:nvPr>
            <p:ph idx="1" type="body"/>
          </p:nvPr>
        </p:nvSpPr>
        <p:spPr>
          <a:xfrm>
            <a:off x="1371600" y="2175275"/>
            <a:ext cx="10198400" cy="4527000"/>
          </a:xfrm>
          <a:prstGeom prst="rect">
            <a:avLst/>
          </a:prstGeom>
          <a:noFill/>
          <a:ln>
            <a:noFill/>
          </a:ln>
        </p:spPr>
        <p:txBody>
          <a:bodyPr anchorCtr="0" anchor="t" bIns="45700" lIns="91425" spcFirstLastPara="1" rIns="91425" wrap="square" tIns="45700">
            <a:normAutofit/>
          </a:bodyPr>
          <a:lstStyle/>
          <a:p>
            <a:pPr indent="-406400" lvl="0" marL="457200" rtl="0" algn="l">
              <a:lnSpc>
                <a:spcPct val="94000"/>
              </a:lnSpc>
              <a:spcBef>
                <a:spcPts val="1000"/>
              </a:spcBef>
              <a:spcAft>
                <a:spcPts val="0"/>
              </a:spcAft>
              <a:buSzPts val="2800"/>
              <a:buFont typeface="Verdana"/>
              <a:buChar char="■"/>
            </a:pPr>
            <a:r>
              <a:rPr lang="en-US" sz="2800">
                <a:latin typeface="Verdana"/>
                <a:ea typeface="Verdana"/>
                <a:cs typeface="Verdana"/>
                <a:sym typeface="Verdana"/>
              </a:rPr>
              <a:t>Professionals misunderstanding needs</a:t>
            </a:r>
            <a:endParaRPr sz="2800">
              <a:latin typeface="Verdana"/>
              <a:ea typeface="Verdana"/>
              <a:cs typeface="Verdana"/>
              <a:sym typeface="Verdana"/>
            </a:endParaRPr>
          </a:p>
          <a:p>
            <a:pPr indent="-406400" lvl="0" marL="457200" rtl="0" algn="l">
              <a:lnSpc>
                <a:spcPct val="94000"/>
              </a:lnSpc>
              <a:spcBef>
                <a:spcPts val="0"/>
              </a:spcBef>
              <a:spcAft>
                <a:spcPts val="0"/>
              </a:spcAft>
              <a:buSzPts val="2800"/>
              <a:buFont typeface="Verdana"/>
              <a:buChar char="■"/>
            </a:pPr>
            <a:r>
              <a:rPr lang="en-US" sz="2800">
                <a:latin typeface="Verdana"/>
                <a:ea typeface="Verdana"/>
                <a:cs typeface="Verdana"/>
                <a:sym typeface="Verdana"/>
              </a:rPr>
              <a:t>Need to push for services</a:t>
            </a:r>
            <a:endParaRPr sz="2800">
              <a:latin typeface="Verdana"/>
              <a:ea typeface="Verdana"/>
              <a:cs typeface="Verdana"/>
              <a:sym typeface="Verdana"/>
            </a:endParaRPr>
          </a:p>
          <a:p>
            <a:pPr indent="-406400" lvl="0" marL="457200" rtl="0" algn="l">
              <a:lnSpc>
                <a:spcPct val="94000"/>
              </a:lnSpc>
              <a:spcBef>
                <a:spcPts val="0"/>
              </a:spcBef>
              <a:spcAft>
                <a:spcPts val="0"/>
              </a:spcAft>
              <a:buSzPts val="2800"/>
              <a:buFont typeface="Verdana"/>
              <a:buChar char="■"/>
            </a:pPr>
            <a:r>
              <a:rPr lang="en-US" sz="2800">
                <a:latin typeface="Verdana"/>
                <a:ea typeface="Verdana"/>
                <a:cs typeface="Verdana"/>
                <a:sym typeface="Verdana"/>
              </a:rPr>
              <a:t>How to foster student self-advocacy/self-determination </a:t>
            </a:r>
            <a:endParaRPr sz="2800">
              <a:latin typeface="Verdana"/>
              <a:ea typeface="Verdana"/>
              <a:cs typeface="Verdana"/>
              <a:sym typeface="Verdana"/>
            </a:endParaRPr>
          </a:p>
          <a:p>
            <a:pPr indent="-406400" lvl="0" marL="457200" rtl="0" algn="l">
              <a:lnSpc>
                <a:spcPct val="94000"/>
              </a:lnSpc>
              <a:spcBef>
                <a:spcPts val="0"/>
              </a:spcBef>
              <a:spcAft>
                <a:spcPts val="0"/>
              </a:spcAft>
              <a:buSzPts val="2800"/>
              <a:buFont typeface="Verdana"/>
              <a:buChar char="■"/>
            </a:pPr>
            <a:r>
              <a:rPr lang="en-US" sz="2800">
                <a:latin typeface="Verdana"/>
                <a:ea typeface="Verdana"/>
                <a:cs typeface="Verdana"/>
                <a:sym typeface="Verdana"/>
              </a:rPr>
              <a:t>Lack of access to other families</a:t>
            </a:r>
            <a:endParaRPr sz="2800">
              <a:latin typeface="Verdana"/>
              <a:ea typeface="Verdana"/>
              <a:cs typeface="Verdana"/>
              <a:sym typeface="Verdana"/>
            </a:endParaRPr>
          </a:p>
          <a:p>
            <a:pPr indent="-406400" lvl="0" marL="457200" rtl="0" algn="l">
              <a:lnSpc>
                <a:spcPct val="94000"/>
              </a:lnSpc>
              <a:spcBef>
                <a:spcPts val="0"/>
              </a:spcBef>
              <a:spcAft>
                <a:spcPts val="0"/>
              </a:spcAft>
              <a:buSzPts val="2800"/>
              <a:buFont typeface="Verdana"/>
              <a:buChar char="■"/>
            </a:pPr>
            <a:r>
              <a:rPr lang="en-US" sz="2800">
                <a:latin typeface="Verdana"/>
                <a:ea typeface="Verdana"/>
                <a:cs typeface="Verdana"/>
                <a:sym typeface="Verdana"/>
              </a:rPr>
              <a:t>Emotional impacts</a:t>
            </a:r>
            <a:endParaRPr sz="2800">
              <a:latin typeface="Verdana"/>
              <a:ea typeface="Verdana"/>
              <a:cs typeface="Verdana"/>
              <a:sym typeface="Verdana"/>
            </a:endParaRPr>
          </a:p>
          <a:p>
            <a:pPr indent="-406400" lvl="0" marL="457200" rtl="0" algn="l">
              <a:lnSpc>
                <a:spcPct val="94000"/>
              </a:lnSpc>
              <a:spcBef>
                <a:spcPts val="0"/>
              </a:spcBef>
              <a:spcAft>
                <a:spcPts val="0"/>
              </a:spcAft>
              <a:buSzPts val="2800"/>
              <a:buFont typeface="Verdana"/>
              <a:buChar char="■"/>
            </a:pPr>
            <a:r>
              <a:rPr lang="en-US" sz="2800">
                <a:latin typeface="Verdana"/>
                <a:ea typeface="Verdana"/>
                <a:cs typeface="Verdana"/>
                <a:sym typeface="Verdana"/>
              </a:rPr>
              <a:t>Impact on entire family</a:t>
            </a:r>
            <a:endParaRPr sz="2800">
              <a:latin typeface="Verdana"/>
              <a:ea typeface="Verdana"/>
              <a:cs typeface="Verdana"/>
              <a:sym typeface="Verdana"/>
            </a:endParaRPr>
          </a:p>
          <a:p>
            <a:pPr indent="0" lvl="0" marL="0" rtl="0" algn="l">
              <a:lnSpc>
                <a:spcPct val="94000"/>
              </a:lnSpc>
              <a:spcBef>
                <a:spcPts val="1000"/>
              </a:spcBef>
              <a:spcAft>
                <a:spcPts val="0"/>
              </a:spcAft>
              <a:buSzPts val="1800"/>
              <a:buNone/>
            </a:pPr>
            <a:r>
              <a:t/>
            </a:r>
            <a:endParaRPr sz="2800">
              <a:latin typeface="Verdana"/>
              <a:ea typeface="Verdana"/>
              <a:cs typeface="Verdana"/>
              <a:sym typeface="Verdana"/>
            </a:endParaRPr>
          </a:p>
          <a:p>
            <a:pPr indent="0" lvl="0" marL="0" rtl="0" algn="l">
              <a:lnSpc>
                <a:spcPct val="94000"/>
              </a:lnSpc>
              <a:spcBef>
                <a:spcPts val="1000"/>
              </a:spcBef>
              <a:spcAft>
                <a:spcPts val="0"/>
              </a:spcAft>
              <a:buSzPts val="1800"/>
              <a:buNone/>
            </a:pPr>
            <a:r>
              <a:t/>
            </a:r>
            <a:endParaRPr sz="2800">
              <a:latin typeface="Verdana"/>
              <a:ea typeface="Verdana"/>
              <a:cs typeface="Verdana"/>
              <a:sym typeface="Verdana"/>
            </a:endParaRPr>
          </a:p>
          <a:p>
            <a:pPr indent="0" lvl="0" marL="0" rtl="0" algn="l">
              <a:lnSpc>
                <a:spcPct val="94000"/>
              </a:lnSpc>
              <a:spcBef>
                <a:spcPts val="1000"/>
              </a:spcBef>
              <a:spcAft>
                <a:spcPts val="200"/>
              </a:spcAft>
              <a:buSzPts val="1800"/>
              <a:buNone/>
            </a:pPr>
            <a:r>
              <a:rPr lang="en-US" sz="2800">
                <a:latin typeface="Verdana"/>
                <a:ea typeface="Verdana"/>
                <a:cs typeface="Verdana"/>
                <a:sym typeface="Verdana"/>
              </a:rPr>
              <a:t>(McKittrick, 2019)</a:t>
            </a:r>
            <a:endParaRPr sz="2800">
              <a:latin typeface="Verdana"/>
              <a:ea typeface="Verdana"/>
              <a:cs typeface="Verdana"/>
              <a:sym typeface="Verdana"/>
            </a:endParaRPr>
          </a:p>
        </p:txBody>
      </p:sp>
      <p:sp>
        <p:nvSpPr>
          <p:cNvPr id="254" name="Google Shape;254;g120e376c55e_1_132"/>
          <p:cNvSpPr txBox="1"/>
          <p:nvPr>
            <p:ph type="title"/>
          </p:nvPr>
        </p:nvSpPr>
        <p:spPr>
          <a:xfrm>
            <a:off x="1371600" y="444500"/>
            <a:ext cx="10608800" cy="1485900"/>
          </a:xfrm>
          <a:prstGeom prst="rect">
            <a:avLst/>
          </a:prstGeom>
          <a:noFill/>
          <a:ln>
            <a:noFill/>
          </a:ln>
        </p:spPr>
        <p:txBody>
          <a:bodyPr anchorCtr="0" anchor="t" bIns="45700" lIns="91425" spcFirstLastPara="1" rIns="91425" wrap="square" tIns="45700">
            <a:noAutofit/>
          </a:bodyPr>
          <a:lstStyle/>
          <a:p>
            <a:pPr indent="0" lvl="0" marL="0" rtl="0" algn="l">
              <a:lnSpc>
                <a:spcPct val="89000"/>
              </a:lnSpc>
              <a:spcBef>
                <a:spcPts val="0"/>
              </a:spcBef>
              <a:spcAft>
                <a:spcPts val="0"/>
              </a:spcAft>
              <a:buSzPts val="1400"/>
              <a:buNone/>
            </a:pPr>
            <a:r>
              <a:t/>
            </a:r>
            <a:endParaRPr/>
          </a:p>
          <a:p>
            <a:pPr indent="0" lvl="0" marL="0" rtl="0" algn="l">
              <a:lnSpc>
                <a:spcPct val="89000"/>
              </a:lnSpc>
              <a:spcBef>
                <a:spcPts val="0"/>
              </a:spcBef>
              <a:spcAft>
                <a:spcPts val="0"/>
              </a:spcAft>
              <a:buSzPts val="1400"/>
              <a:buNone/>
            </a:pPr>
            <a:r>
              <a:rPr lang="en-US"/>
              <a:t>Usher Syndrome Specific IEP Experiences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120e376c55e_1_15"/>
          <p:cNvSpPr txBox="1"/>
          <p:nvPr>
            <p:ph idx="12" type="sldNum"/>
          </p:nvPr>
        </p:nvSpPr>
        <p:spPr>
          <a:xfrm>
            <a:off x="10670117" y="6297613"/>
            <a:ext cx="444400" cy="404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sz="1000">
                <a:solidFill>
                  <a:schemeClr val="dk2"/>
                </a:solidFill>
                <a:latin typeface="Tahoma"/>
                <a:ea typeface="Tahoma"/>
                <a:cs typeface="Tahoma"/>
                <a:sym typeface="Tahoma"/>
              </a:rPr>
              <a:t>‹#›</a:t>
            </a:fld>
            <a:endParaRPr sz="1000">
              <a:solidFill>
                <a:schemeClr val="dk2"/>
              </a:solidFill>
              <a:latin typeface="Tahoma"/>
              <a:ea typeface="Tahoma"/>
              <a:cs typeface="Tahoma"/>
              <a:sym typeface="Tahoma"/>
            </a:endParaRPr>
          </a:p>
        </p:txBody>
      </p:sp>
      <p:sp>
        <p:nvSpPr>
          <p:cNvPr id="123" name="Google Shape;123;g120e376c55e_1_15"/>
          <p:cNvSpPr txBox="1"/>
          <p:nvPr>
            <p:ph idx="1" type="body"/>
          </p:nvPr>
        </p:nvSpPr>
        <p:spPr>
          <a:xfrm>
            <a:off x="1565767" y="2365300"/>
            <a:ext cx="9780400" cy="4002900"/>
          </a:xfrm>
          <a:prstGeom prst="rect">
            <a:avLst/>
          </a:prstGeom>
          <a:noFill/>
          <a:ln>
            <a:noFill/>
          </a:ln>
        </p:spPr>
        <p:txBody>
          <a:bodyPr anchorCtr="0" anchor="t" bIns="45700" lIns="91425" spcFirstLastPara="1" rIns="91425" wrap="square" tIns="45700">
            <a:noAutofit/>
          </a:bodyPr>
          <a:lstStyle/>
          <a:p>
            <a:pPr indent="-382587" lvl="0" marL="382587" rtl="0" algn="l">
              <a:lnSpc>
                <a:spcPct val="90000"/>
              </a:lnSpc>
              <a:spcBef>
                <a:spcPts val="1000"/>
              </a:spcBef>
              <a:spcAft>
                <a:spcPts val="0"/>
              </a:spcAft>
              <a:buSzPts val="3500"/>
              <a:buFont typeface="Verdana"/>
              <a:buChar char="■"/>
            </a:pPr>
            <a:r>
              <a:rPr lang="en-US" sz="3500">
                <a:latin typeface="Verdana"/>
                <a:ea typeface="Verdana"/>
                <a:cs typeface="Verdana"/>
                <a:sym typeface="Verdana"/>
              </a:rPr>
              <a:t>Overview of Usher syndrome</a:t>
            </a:r>
            <a:endParaRPr sz="3500">
              <a:latin typeface="Verdana"/>
              <a:ea typeface="Verdana"/>
              <a:cs typeface="Verdana"/>
              <a:sym typeface="Verdana"/>
            </a:endParaRPr>
          </a:p>
          <a:p>
            <a:pPr indent="-382587" lvl="0" marL="382587" rtl="0" algn="l">
              <a:lnSpc>
                <a:spcPct val="90000"/>
              </a:lnSpc>
              <a:spcBef>
                <a:spcPts val="1000"/>
              </a:spcBef>
              <a:spcAft>
                <a:spcPts val="0"/>
              </a:spcAft>
              <a:buSzPts val="3500"/>
              <a:buFont typeface="Verdana"/>
              <a:buChar char="■"/>
            </a:pPr>
            <a:r>
              <a:rPr lang="en-US" sz="3500">
                <a:latin typeface="Verdana"/>
                <a:ea typeface="Verdana"/>
                <a:cs typeface="Verdana"/>
                <a:sym typeface="Verdana"/>
              </a:rPr>
              <a:t>Challenges </a:t>
            </a:r>
            <a:endParaRPr sz="3500">
              <a:latin typeface="Verdana"/>
              <a:ea typeface="Verdana"/>
              <a:cs typeface="Verdana"/>
              <a:sym typeface="Verdana"/>
            </a:endParaRPr>
          </a:p>
          <a:p>
            <a:pPr indent="-382587" lvl="0" marL="382587" rtl="0" algn="l">
              <a:lnSpc>
                <a:spcPct val="90000"/>
              </a:lnSpc>
              <a:spcBef>
                <a:spcPts val="1000"/>
              </a:spcBef>
              <a:spcAft>
                <a:spcPts val="0"/>
              </a:spcAft>
              <a:buSzPts val="3500"/>
              <a:buFont typeface="Verdana"/>
              <a:buChar char="■"/>
            </a:pPr>
            <a:r>
              <a:rPr lang="en-US" sz="3500">
                <a:latin typeface="Verdana"/>
                <a:ea typeface="Verdana"/>
                <a:cs typeface="Verdana"/>
                <a:sym typeface="Verdana"/>
              </a:rPr>
              <a:t>Strategies and Supports</a:t>
            </a:r>
            <a:endParaRPr sz="3500">
              <a:latin typeface="Verdana"/>
              <a:ea typeface="Verdana"/>
              <a:cs typeface="Verdana"/>
              <a:sym typeface="Verdana"/>
            </a:endParaRPr>
          </a:p>
          <a:p>
            <a:pPr indent="-382587" lvl="0" marL="382587" rtl="0" algn="l">
              <a:lnSpc>
                <a:spcPct val="90000"/>
              </a:lnSpc>
              <a:spcBef>
                <a:spcPts val="1000"/>
              </a:spcBef>
              <a:spcAft>
                <a:spcPts val="0"/>
              </a:spcAft>
              <a:buSzPts val="3500"/>
              <a:buFont typeface="Verdana"/>
              <a:buChar char="■"/>
            </a:pPr>
            <a:r>
              <a:rPr lang="en-US" sz="3500">
                <a:latin typeface="Verdana"/>
                <a:ea typeface="Verdana"/>
                <a:cs typeface="Verdana"/>
                <a:sym typeface="Verdana"/>
              </a:rPr>
              <a:t>Resources</a:t>
            </a:r>
            <a:endParaRPr sz="3500">
              <a:latin typeface="Verdana"/>
              <a:ea typeface="Verdana"/>
              <a:cs typeface="Verdana"/>
              <a:sym typeface="Verdana"/>
            </a:endParaRPr>
          </a:p>
          <a:p>
            <a:pPr indent="0" lvl="0" marL="382587"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a:p>
        </p:txBody>
      </p:sp>
      <p:sp>
        <p:nvSpPr>
          <p:cNvPr id="124" name="Google Shape;124;g120e376c55e_1_15"/>
          <p:cNvSpPr txBox="1"/>
          <p:nvPr>
            <p:ph type="title"/>
          </p:nvPr>
        </p:nvSpPr>
        <p:spPr>
          <a:xfrm>
            <a:off x="1401097" y="444500"/>
            <a:ext cx="9601200" cy="930000"/>
          </a:xfrm>
          <a:prstGeom prst="rect">
            <a:avLst/>
          </a:prstGeom>
          <a:noFill/>
          <a:ln>
            <a:noFill/>
          </a:ln>
        </p:spPr>
        <p:txBody>
          <a:bodyPr anchorCtr="0" anchor="t" bIns="45700" lIns="91425" spcFirstLastPara="1" rIns="91425" wrap="square" tIns="45700">
            <a:noAutofit/>
          </a:bodyPr>
          <a:lstStyle/>
          <a:p>
            <a:pPr indent="0" lvl="0" marL="0" rtl="0" algn="l">
              <a:lnSpc>
                <a:spcPct val="89000"/>
              </a:lnSpc>
              <a:spcBef>
                <a:spcPts val="0"/>
              </a:spcBef>
              <a:spcAft>
                <a:spcPts val="0"/>
              </a:spcAft>
              <a:buSzPts val="1400"/>
              <a:buNone/>
            </a:pPr>
            <a:r>
              <a:t/>
            </a:r>
            <a:endParaRPr/>
          </a:p>
          <a:p>
            <a:pPr indent="0" lvl="0" marL="0" rtl="0" algn="l">
              <a:lnSpc>
                <a:spcPct val="89000"/>
              </a:lnSpc>
              <a:spcBef>
                <a:spcPts val="0"/>
              </a:spcBef>
              <a:spcAft>
                <a:spcPts val="0"/>
              </a:spcAft>
              <a:buSzPts val="1400"/>
              <a:buNone/>
            </a:pPr>
            <a:r>
              <a:rPr lang="en-US"/>
              <a:t>Objectives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g120e376c55e_1_139"/>
          <p:cNvSpPr txBox="1"/>
          <p:nvPr>
            <p:ph idx="12" type="sldNum"/>
          </p:nvPr>
        </p:nvSpPr>
        <p:spPr>
          <a:xfrm>
            <a:off x="10670117" y="6297613"/>
            <a:ext cx="444400" cy="404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sz="1000">
                <a:solidFill>
                  <a:schemeClr val="dk2"/>
                </a:solidFill>
                <a:latin typeface="Tahoma"/>
                <a:ea typeface="Tahoma"/>
                <a:cs typeface="Tahoma"/>
                <a:sym typeface="Tahoma"/>
              </a:rPr>
              <a:t>‹#›</a:t>
            </a:fld>
            <a:endParaRPr sz="1000">
              <a:solidFill>
                <a:schemeClr val="dk2"/>
              </a:solidFill>
              <a:latin typeface="Tahoma"/>
              <a:ea typeface="Tahoma"/>
              <a:cs typeface="Tahoma"/>
              <a:sym typeface="Tahoma"/>
            </a:endParaRPr>
          </a:p>
        </p:txBody>
      </p:sp>
      <p:sp>
        <p:nvSpPr>
          <p:cNvPr id="260" name="Google Shape;260;g120e376c55e_1_139"/>
          <p:cNvSpPr txBox="1"/>
          <p:nvPr>
            <p:ph idx="1" type="body"/>
          </p:nvPr>
        </p:nvSpPr>
        <p:spPr>
          <a:xfrm>
            <a:off x="1401100" y="1847450"/>
            <a:ext cx="10022800" cy="48549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1000"/>
              </a:spcBef>
              <a:spcAft>
                <a:spcPts val="0"/>
              </a:spcAft>
              <a:buSzPts val="1800"/>
              <a:buNone/>
            </a:pPr>
            <a:r>
              <a:t/>
            </a:r>
            <a:endParaRPr/>
          </a:p>
          <a:p>
            <a:pPr indent="-382587" lvl="0" marL="382587" rtl="0" algn="l">
              <a:lnSpc>
                <a:spcPct val="90000"/>
              </a:lnSpc>
              <a:spcBef>
                <a:spcPts val="1000"/>
              </a:spcBef>
              <a:spcAft>
                <a:spcPts val="0"/>
              </a:spcAft>
              <a:buSzPts val="2800"/>
              <a:buFont typeface="Verdana"/>
              <a:buChar char="■"/>
            </a:pPr>
            <a:r>
              <a:rPr lang="en-US" sz="2800">
                <a:latin typeface="Verdana"/>
                <a:ea typeface="Verdana"/>
                <a:cs typeface="Verdana"/>
                <a:sym typeface="Verdana"/>
              </a:rPr>
              <a:t>Team not understanding and valuing different communication modes</a:t>
            </a:r>
            <a:endParaRPr sz="2800">
              <a:latin typeface="Verdana"/>
              <a:ea typeface="Verdana"/>
              <a:cs typeface="Verdana"/>
              <a:sym typeface="Verdana"/>
            </a:endParaRPr>
          </a:p>
          <a:p>
            <a:pPr indent="-382587" lvl="0" marL="382587" rtl="0" algn="l">
              <a:lnSpc>
                <a:spcPct val="90000"/>
              </a:lnSpc>
              <a:spcBef>
                <a:spcPts val="1000"/>
              </a:spcBef>
              <a:spcAft>
                <a:spcPts val="0"/>
              </a:spcAft>
              <a:buSzPts val="2800"/>
              <a:buFont typeface="Verdana"/>
              <a:buChar char="■"/>
            </a:pPr>
            <a:r>
              <a:rPr lang="en-US" sz="2800">
                <a:latin typeface="Verdana"/>
                <a:ea typeface="Verdana"/>
                <a:cs typeface="Verdana"/>
                <a:sym typeface="Verdana"/>
              </a:rPr>
              <a:t>Collaboration among large team of service providers</a:t>
            </a:r>
            <a:endParaRPr sz="2800">
              <a:latin typeface="Verdana"/>
              <a:ea typeface="Verdana"/>
              <a:cs typeface="Verdana"/>
              <a:sym typeface="Verdana"/>
            </a:endParaRPr>
          </a:p>
          <a:p>
            <a:pPr indent="-382587" lvl="0" marL="382587" rtl="0" algn="l">
              <a:lnSpc>
                <a:spcPct val="90000"/>
              </a:lnSpc>
              <a:spcBef>
                <a:spcPts val="1000"/>
              </a:spcBef>
              <a:spcAft>
                <a:spcPts val="0"/>
              </a:spcAft>
              <a:buSzPts val="2800"/>
              <a:buFont typeface="Verdana"/>
              <a:buChar char="■"/>
            </a:pPr>
            <a:r>
              <a:rPr lang="en-US" sz="2800">
                <a:latin typeface="Verdana"/>
                <a:ea typeface="Verdana"/>
                <a:cs typeface="Verdana"/>
                <a:sym typeface="Verdana"/>
              </a:rPr>
              <a:t>Transitions</a:t>
            </a:r>
            <a:endParaRPr sz="2800">
              <a:latin typeface="Verdana"/>
              <a:ea typeface="Verdana"/>
              <a:cs typeface="Verdana"/>
              <a:sym typeface="Verdana"/>
            </a:endParaRPr>
          </a:p>
          <a:p>
            <a:pPr indent="-382587" lvl="0" marL="382587" rtl="0" algn="l">
              <a:lnSpc>
                <a:spcPct val="90000"/>
              </a:lnSpc>
              <a:spcBef>
                <a:spcPts val="1000"/>
              </a:spcBef>
              <a:spcAft>
                <a:spcPts val="0"/>
              </a:spcAft>
              <a:buSzPts val="2800"/>
              <a:buFont typeface="Verdana"/>
              <a:buChar char="■"/>
            </a:pPr>
            <a:r>
              <a:rPr lang="en-US" sz="2800">
                <a:latin typeface="Verdana"/>
                <a:ea typeface="Verdana"/>
                <a:cs typeface="Verdana"/>
                <a:sym typeface="Verdana"/>
              </a:rPr>
              <a:t>Constantly changing needs /environments</a:t>
            </a:r>
            <a:endParaRPr sz="2800">
              <a:latin typeface="Verdana"/>
              <a:ea typeface="Verdana"/>
              <a:cs typeface="Verdana"/>
              <a:sym typeface="Verdana"/>
            </a:endParaRPr>
          </a:p>
          <a:p>
            <a:pPr indent="0" lvl="0" marL="382587" rtl="0" algn="l">
              <a:lnSpc>
                <a:spcPct val="90000"/>
              </a:lnSpc>
              <a:spcBef>
                <a:spcPts val="1000"/>
              </a:spcBef>
              <a:spcAft>
                <a:spcPts val="0"/>
              </a:spcAft>
              <a:buSzPts val="1800"/>
              <a:buNone/>
            </a:pPr>
            <a:r>
              <a:t/>
            </a:r>
            <a:endParaRPr sz="2800">
              <a:latin typeface="Verdana"/>
              <a:ea typeface="Verdana"/>
              <a:cs typeface="Verdana"/>
              <a:sym typeface="Verdana"/>
            </a:endParaRPr>
          </a:p>
          <a:p>
            <a:pPr indent="0" lvl="0" marL="0" rtl="0" algn="l">
              <a:lnSpc>
                <a:spcPct val="90000"/>
              </a:lnSpc>
              <a:spcBef>
                <a:spcPts val="1000"/>
              </a:spcBef>
              <a:spcAft>
                <a:spcPts val="0"/>
              </a:spcAft>
              <a:buSzPts val="1800"/>
              <a:buNone/>
            </a:pPr>
            <a:r>
              <a:rPr lang="en-US" sz="2800">
                <a:latin typeface="Verdana"/>
                <a:ea typeface="Verdana"/>
                <a:cs typeface="Verdana"/>
                <a:sym typeface="Verdana"/>
              </a:rPr>
              <a:t>(McKittrick, 2019)</a:t>
            </a:r>
            <a:endParaRPr sz="2800">
              <a:latin typeface="Verdana"/>
              <a:ea typeface="Verdana"/>
              <a:cs typeface="Verdana"/>
              <a:sym typeface="Verdana"/>
            </a:endParaRPr>
          </a:p>
          <a:p>
            <a:pPr indent="0" lvl="0" marL="0" rtl="0" algn="l">
              <a:lnSpc>
                <a:spcPct val="90000"/>
              </a:lnSpc>
              <a:spcBef>
                <a:spcPts val="1000"/>
              </a:spcBef>
              <a:spcAft>
                <a:spcPts val="0"/>
              </a:spcAft>
              <a:buSzPts val="1800"/>
              <a:buNone/>
            </a:pPr>
            <a:r>
              <a:t/>
            </a:r>
            <a:endParaRPr/>
          </a:p>
        </p:txBody>
      </p:sp>
      <p:sp>
        <p:nvSpPr>
          <p:cNvPr id="261" name="Google Shape;261;g120e376c55e_1_139"/>
          <p:cNvSpPr txBox="1"/>
          <p:nvPr>
            <p:ph type="title"/>
          </p:nvPr>
        </p:nvSpPr>
        <p:spPr>
          <a:xfrm>
            <a:off x="1401100" y="416500"/>
            <a:ext cx="9888800" cy="930000"/>
          </a:xfrm>
          <a:prstGeom prst="rect">
            <a:avLst/>
          </a:prstGeom>
          <a:noFill/>
          <a:ln>
            <a:noFill/>
          </a:ln>
        </p:spPr>
        <p:txBody>
          <a:bodyPr anchorCtr="0" anchor="t" bIns="45700" lIns="91425" spcFirstLastPara="1" rIns="91425" wrap="square" tIns="45700">
            <a:noAutofit/>
          </a:bodyPr>
          <a:lstStyle/>
          <a:p>
            <a:pPr indent="0" lvl="0" marL="0" rtl="0" algn="l">
              <a:lnSpc>
                <a:spcPct val="89000"/>
              </a:lnSpc>
              <a:spcBef>
                <a:spcPts val="0"/>
              </a:spcBef>
              <a:spcAft>
                <a:spcPts val="0"/>
              </a:spcAft>
              <a:buSzPts val="1400"/>
              <a:buNone/>
            </a:pPr>
            <a:r>
              <a:t/>
            </a:r>
            <a:endParaRPr/>
          </a:p>
          <a:p>
            <a:pPr indent="0" lvl="0" marL="0" rtl="0" algn="l">
              <a:lnSpc>
                <a:spcPct val="89000"/>
              </a:lnSpc>
              <a:spcBef>
                <a:spcPts val="0"/>
              </a:spcBef>
              <a:spcAft>
                <a:spcPts val="0"/>
              </a:spcAft>
              <a:buSzPts val="1400"/>
              <a:buNone/>
            </a:pPr>
            <a:r>
              <a:rPr lang="en-US" sz="4000"/>
              <a:t>Parent Reported Experiences </a:t>
            </a:r>
            <a:endParaRPr sz="40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g120e376c55e_0_12"/>
          <p:cNvSpPr txBox="1"/>
          <p:nvPr>
            <p:ph type="title"/>
          </p:nvPr>
        </p:nvSpPr>
        <p:spPr>
          <a:xfrm>
            <a:off x="1481537" y="1429751"/>
            <a:ext cx="94833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6C514"/>
              </a:buClr>
              <a:buSzPts val="6000"/>
              <a:buFont typeface="Calibri"/>
              <a:buNone/>
            </a:pPr>
            <a:r>
              <a:rPr b="1" lang="en-US" sz="6000">
                <a:solidFill>
                  <a:schemeClr val="dk1"/>
                </a:solidFill>
              </a:rPr>
              <a:t>Strategies and Supports</a:t>
            </a:r>
            <a:endParaRPr b="1" sz="6000">
              <a:solidFill>
                <a:schemeClr val="dk1"/>
              </a:solidFill>
            </a:endParaRPr>
          </a:p>
        </p:txBody>
      </p:sp>
      <p:pic>
        <p:nvPicPr>
          <p:cNvPr id="268" name="Google Shape;268;g120e376c55e_0_12"/>
          <p:cNvPicPr preferRelativeResize="0"/>
          <p:nvPr/>
        </p:nvPicPr>
        <p:blipFill rotWithShape="1">
          <a:blip r:embed="rId3">
            <a:alphaModFix/>
          </a:blip>
          <a:srcRect b="0" l="0" r="0" t="0"/>
          <a:stretch/>
        </p:blipFill>
        <p:spPr>
          <a:xfrm>
            <a:off x="8323631" y="5436366"/>
            <a:ext cx="2743204" cy="95783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120e376c55e_1_150"/>
          <p:cNvSpPr txBox="1"/>
          <p:nvPr>
            <p:ph idx="12" type="sldNum"/>
          </p:nvPr>
        </p:nvSpPr>
        <p:spPr>
          <a:xfrm>
            <a:off x="10670117" y="6297613"/>
            <a:ext cx="444400" cy="404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sz="1000">
                <a:solidFill>
                  <a:schemeClr val="dk2"/>
                </a:solidFill>
                <a:latin typeface="Tahoma"/>
                <a:ea typeface="Tahoma"/>
                <a:cs typeface="Tahoma"/>
                <a:sym typeface="Tahoma"/>
              </a:rPr>
              <a:t>‹#›</a:t>
            </a:fld>
            <a:endParaRPr sz="1000">
              <a:solidFill>
                <a:schemeClr val="dk2"/>
              </a:solidFill>
              <a:latin typeface="Tahoma"/>
              <a:ea typeface="Tahoma"/>
              <a:cs typeface="Tahoma"/>
              <a:sym typeface="Tahoma"/>
            </a:endParaRPr>
          </a:p>
        </p:txBody>
      </p:sp>
      <p:sp>
        <p:nvSpPr>
          <p:cNvPr id="274" name="Google Shape;274;g120e376c55e_1_150"/>
          <p:cNvSpPr txBox="1"/>
          <p:nvPr>
            <p:ph idx="1" type="body"/>
          </p:nvPr>
        </p:nvSpPr>
        <p:spPr>
          <a:xfrm>
            <a:off x="1334100" y="1832375"/>
            <a:ext cx="10022700" cy="44652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1000"/>
              </a:spcBef>
              <a:spcAft>
                <a:spcPts val="0"/>
              </a:spcAft>
              <a:buSzPts val="1800"/>
              <a:buNone/>
            </a:pPr>
            <a:r>
              <a:t/>
            </a:r>
            <a:endParaRPr/>
          </a:p>
          <a:p>
            <a:pPr indent="-382587" lvl="0" marL="382587" rtl="0" algn="l">
              <a:lnSpc>
                <a:spcPct val="90000"/>
              </a:lnSpc>
              <a:spcBef>
                <a:spcPts val="1000"/>
              </a:spcBef>
              <a:spcAft>
                <a:spcPts val="0"/>
              </a:spcAft>
              <a:buSzPts val="1800"/>
              <a:buFont typeface="Verdana"/>
              <a:buChar char="■"/>
            </a:pPr>
            <a:r>
              <a:rPr lang="en-US">
                <a:latin typeface="Verdana"/>
                <a:ea typeface="Verdana"/>
                <a:cs typeface="Verdana"/>
                <a:sym typeface="Verdana"/>
              </a:rPr>
              <a:t>Educate yourself - even asking parents</a:t>
            </a:r>
            <a:endParaRPr>
              <a:latin typeface="Verdana"/>
              <a:ea typeface="Verdana"/>
              <a:cs typeface="Verdana"/>
              <a:sym typeface="Verdana"/>
            </a:endParaRPr>
          </a:p>
          <a:p>
            <a:pPr indent="-382587" lvl="0" marL="382587" rtl="0" algn="l">
              <a:lnSpc>
                <a:spcPct val="90000"/>
              </a:lnSpc>
              <a:spcBef>
                <a:spcPts val="1000"/>
              </a:spcBef>
              <a:spcAft>
                <a:spcPts val="0"/>
              </a:spcAft>
              <a:buSzPts val="1800"/>
              <a:buFont typeface="Verdana"/>
              <a:buChar char="■"/>
            </a:pPr>
            <a:r>
              <a:rPr lang="en-US">
                <a:latin typeface="Verdana"/>
                <a:ea typeface="Verdana"/>
                <a:cs typeface="Verdana"/>
                <a:sym typeface="Verdana"/>
              </a:rPr>
              <a:t>Meet families where they are - relationship building</a:t>
            </a:r>
            <a:endParaRPr>
              <a:latin typeface="Verdana"/>
              <a:ea typeface="Verdana"/>
              <a:cs typeface="Verdana"/>
              <a:sym typeface="Verdana"/>
            </a:endParaRPr>
          </a:p>
          <a:p>
            <a:pPr indent="-382587" lvl="1" marL="914400" rtl="0" algn="l">
              <a:lnSpc>
                <a:spcPct val="90000"/>
              </a:lnSpc>
              <a:spcBef>
                <a:spcPts val="500"/>
              </a:spcBef>
              <a:spcAft>
                <a:spcPts val="0"/>
              </a:spcAft>
              <a:buSzPts val="2000"/>
              <a:buFont typeface="Verdana"/>
              <a:buChar char="–"/>
            </a:pPr>
            <a:r>
              <a:rPr lang="en-US">
                <a:latin typeface="Verdana"/>
                <a:ea typeface="Verdana"/>
                <a:cs typeface="Verdana"/>
                <a:sym typeface="Verdana"/>
              </a:rPr>
              <a:t>Have a conversation about their needs - or just listen</a:t>
            </a:r>
            <a:endParaRPr>
              <a:latin typeface="Verdana"/>
              <a:ea typeface="Verdana"/>
              <a:cs typeface="Verdana"/>
              <a:sym typeface="Verdana"/>
            </a:endParaRPr>
          </a:p>
          <a:p>
            <a:pPr indent="-382587" lvl="1" marL="914400" rtl="0" algn="l">
              <a:lnSpc>
                <a:spcPct val="90000"/>
              </a:lnSpc>
              <a:spcBef>
                <a:spcPts val="500"/>
              </a:spcBef>
              <a:spcAft>
                <a:spcPts val="0"/>
              </a:spcAft>
              <a:buSzPts val="2000"/>
              <a:buFont typeface="Verdana"/>
              <a:buChar char="–"/>
            </a:pPr>
            <a:r>
              <a:rPr lang="en-US">
                <a:latin typeface="Verdana"/>
                <a:ea typeface="Verdana"/>
                <a:cs typeface="Verdana"/>
                <a:sym typeface="Verdana"/>
              </a:rPr>
              <a:t>Let them know you’ll be there when they are ready.</a:t>
            </a:r>
            <a:endParaRPr>
              <a:latin typeface="Verdana"/>
              <a:ea typeface="Verdana"/>
              <a:cs typeface="Verdana"/>
              <a:sym typeface="Verdana"/>
            </a:endParaRPr>
          </a:p>
          <a:p>
            <a:pPr indent="-382587" lvl="0" marL="382587" rtl="0" algn="l">
              <a:lnSpc>
                <a:spcPct val="90000"/>
              </a:lnSpc>
              <a:spcBef>
                <a:spcPts val="1000"/>
              </a:spcBef>
              <a:spcAft>
                <a:spcPts val="0"/>
              </a:spcAft>
              <a:buSzPts val="1800"/>
              <a:buFont typeface="Verdana"/>
              <a:buChar char="■"/>
            </a:pPr>
            <a:r>
              <a:rPr lang="en-US">
                <a:latin typeface="Verdana"/>
                <a:ea typeface="Verdana"/>
                <a:cs typeface="Verdana"/>
                <a:sym typeface="Verdana"/>
              </a:rPr>
              <a:t>Empower families to be strong advocates</a:t>
            </a:r>
            <a:endParaRPr>
              <a:latin typeface="Verdana"/>
              <a:ea typeface="Verdana"/>
              <a:cs typeface="Verdana"/>
              <a:sym typeface="Verdana"/>
            </a:endParaRPr>
          </a:p>
          <a:p>
            <a:pPr indent="-382587" lvl="0" marL="382587" rtl="0" algn="l">
              <a:lnSpc>
                <a:spcPct val="90000"/>
              </a:lnSpc>
              <a:spcBef>
                <a:spcPts val="1000"/>
              </a:spcBef>
              <a:spcAft>
                <a:spcPts val="0"/>
              </a:spcAft>
              <a:buSzPts val="1800"/>
              <a:buFont typeface="Verdana"/>
              <a:buChar char="■"/>
            </a:pPr>
            <a:r>
              <a:rPr lang="en-US">
                <a:latin typeface="Verdana"/>
                <a:ea typeface="Verdana"/>
                <a:cs typeface="Verdana"/>
                <a:sym typeface="Verdana"/>
              </a:rPr>
              <a:t>Connect families with organizations</a:t>
            </a:r>
            <a:endParaRPr>
              <a:latin typeface="Verdana"/>
              <a:ea typeface="Verdana"/>
              <a:cs typeface="Verdana"/>
              <a:sym typeface="Verdana"/>
            </a:endParaRPr>
          </a:p>
          <a:p>
            <a:pPr indent="-382587" lvl="0" marL="382587" rtl="0" algn="l">
              <a:lnSpc>
                <a:spcPct val="90000"/>
              </a:lnSpc>
              <a:spcBef>
                <a:spcPts val="1000"/>
              </a:spcBef>
              <a:spcAft>
                <a:spcPts val="0"/>
              </a:spcAft>
              <a:buSzPts val="1800"/>
              <a:buFont typeface="Verdana"/>
              <a:buChar char="■"/>
            </a:pPr>
            <a:r>
              <a:rPr lang="en-US">
                <a:latin typeface="Verdana"/>
                <a:ea typeface="Verdana"/>
                <a:cs typeface="Verdana"/>
                <a:sym typeface="Verdana"/>
              </a:rPr>
              <a:t>Connect them with other families and adults </a:t>
            </a:r>
            <a:endParaRPr>
              <a:latin typeface="Verdana"/>
              <a:ea typeface="Verdana"/>
              <a:cs typeface="Verdana"/>
              <a:sym typeface="Verdana"/>
            </a:endParaRPr>
          </a:p>
          <a:p>
            <a:pPr indent="-382587" lvl="0" marL="382587" rtl="0" algn="l">
              <a:lnSpc>
                <a:spcPct val="90000"/>
              </a:lnSpc>
              <a:spcBef>
                <a:spcPts val="1000"/>
              </a:spcBef>
              <a:spcAft>
                <a:spcPts val="0"/>
              </a:spcAft>
              <a:buSzPts val="1800"/>
              <a:buFont typeface="Verdana"/>
              <a:buChar char="■"/>
            </a:pPr>
            <a:r>
              <a:rPr lang="en-US">
                <a:latin typeface="Verdana"/>
                <a:ea typeface="Verdana"/>
                <a:cs typeface="Verdana"/>
                <a:sym typeface="Verdana"/>
              </a:rPr>
              <a:t>Provide resources </a:t>
            </a:r>
            <a:endParaRPr>
              <a:latin typeface="Verdana"/>
              <a:ea typeface="Verdana"/>
              <a:cs typeface="Verdana"/>
              <a:sym typeface="Verdana"/>
            </a:endParaRPr>
          </a:p>
          <a:p>
            <a:pPr indent="-382587" lvl="0" marL="382587" rtl="0" algn="l">
              <a:lnSpc>
                <a:spcPct val="90000"/>
              </a:lnSpc>
              <a:spcBef>
                <a:spcPts val="1000"/>
              </a:spcBef>
              <a:spcAft>
                <a:spcPts val="0"/>
              </a:spcAft>
              <a:buSzPts val="1800"/>
              <a:buFont typeface="Verdana"/>
              <a:buChar char="■"/>
            </a:pPr>
            <a:r>
              <a:rPr lang="en-US">
                <a:latin typeface="Verdana"/>
                <a:ea typeface="Verdana"/>
                <a:cs typeface="Verdana"/>
                <a:sym typeface="Verdana"/>
              </a:rPr>
              <a:t>You don’t need to know it all - just collaborate.</a:t>
            </a:r>
            <a:endParaRPr>
              <a:latin typeface="Verdana"/>
              <a:ea typeface="Verdana"/>
              <a:cs typeface="Verdana"/>
              <a:sym typeface="Verdana"/>
            </a:endParaRPr>
          </a:p>
        </p:txBody>
      </p:sp>
      <p:sp>
        <p:nvSpPr>
          <p:cNvPr id="275" name="Google Shape;275;g120e376c55e_1_150"/>
          <p:cNvSpPr txBox="1"/>
          <p:nvPr>
            <p:ph type="title"/>
          </p:nvPr>
        </p:nvSpPr>
        <p:spPr>
          <a:xfrm>
            <a:off x="1401100" y="416500"/>
            <a:ext cx="9888800" cy="930000"/>
          </a:xfrm>
          <a:prstGeom prst="rect">
            <a:avLst/>
          </a:prstGeom>
          <a:noFill/>
          <a:ln>
            <a:noFill/>
          </a:ln>
        </p:spPr>
        <p:txBody>
          <a:bodyPr anchorCtr="0" anchor="t" bIns="45700" lIns="91425" spcFirstLastPara="1" rIns="91425" wrap="square" tIns="45700">
            <a:noAutofit/>
          </a:bodyPr>
          <a:lstStyle/>
          <a:p>
            <a:pPr indent="0" lvl="0" marL="0" rtl="0" algn="l">
              <a:lnSpc>
                <a:spcPct val="89000"/>
              </a:lnSpc>
              <a:spcBef>
                <a:spcPts val="0"/>
              </a:spcBef>
              <a:spcAft>
                <a:spcPts val="0"/>
              </a:spcAft>
              <a:buSzPts val="1400"/>
              <a:buNone/>
            </a:pPr>
            <a:r>
              <a:t/>
            </a:r>
            <a:endParaRPr/>
          </a:p>
          <a:p>
            <a:pPr indent="0" lvl="0" marL="0" rtl="0" algn="l">
              <a:lnSpc>
                <a:spcPct val="89000"/>
              </a:lnSpc>
              <a:spcBef>
                <a:spcPts val="0"/>
              </a:spcBef>
              <a:spcAft>
                <a:spcPts val="0"/>
              </a:spcAft>
              <a:buSzPts val="1400"/>
              <a:buNone/>
            </a:pPr>
            <a:r>
              <a:rPr lang="en-US" sz="4000"/>
              <a:t>How to support families</a:t>
            </a:r>
            <a:endParaRPr sz="40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g120e376c55e_1_156"/>
          <p:cNvSpPr txBox="1"/>
          <p:nvPr>
            <p:ph idx="12" type="sldNum"/>
          </p:nvPr>
        </p:nvSpPr>
        <p:spPr>
          <a:xfrm>
            <a:off x="10670117" y="6297613"/>
            <a:ext cx="444400" cy="404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sz="1000">
                <a:solidFill>
                  <a:schemeClr val="dk2"/>
                </a:solidFill>
                <a:latin typeface="Tahoma"/>
                <a:ea typeface="Tahoma"/>
                <a:cs typeface="Tahoma"/>
                <a:sym typeface="Tahoma"/>
              </a:rPr>
              <a:t>‹#›</a:t>
            </a:fld>
            <a:endParaRPr sz="1000">
              <a:solidFill>
                <a:schemeClr val="dk2"/>
              </a:solidFill>
              <a:latin typeface="Tahoma"/>
              <a:ea typeface="Tahoma"/>
              <a:cs typeface="Tahoma"/>
              <a:sym typeface="Tahoma"/>
            </a:endParaRPr>
          </a:p>
        </p:txBody>
      </p:sp>
      <p:sp>
        <p:nvSpPr>
          <p:cNvPr id="281" name="Google Shape;281;g120e376c55e_1_156"/>
          <p:cNvSpPr txBox="1"/>
          <p:nvPr>
            <p:ph idx="1" type="body"/>
          </p:nvPr>
        </p:nvSpPr>
        <p:spPr>
          <a:xfrm>
            <a:off x="750100" y="2089550"/>
            <a:ext cx="10950600" cy="4612800"/>
          </a:xfrm>
          <a:prstGeom prst="rect">
            <a:avLst/>
          </a:prstGeom>
          <a:noFill/>
          <a:ln>
            <a:noFill/>
          </a:ln>
        </p:spPr>
        <p:txBody>
          <a:bodyPr anchorCtr="0" anchor="t" bIns="45700" lIns="91425" spcFirstLastPara="1" rIns="91425" wrap="square" tIns="45700">
            <a:normAutofit/>
          </a:bodyPr>
          <a:lstStyle/>
          <a:p>
            <a:pPr indent="-382587" lvl="0" marL="382587" rtl="0" algn="l">
              <a:lnSpc>
                <a:spcPct val="90000"/>
              </a:lnSpc>
              <a:spcBef>
                <a:spcPts val="1000"/>
              </a:spcBef>
              <a:spcAft>
                <a:spcPts val="0"/>
              </a:spcAft>
              <a:buSzPts val="1800"/>
              <a:buFont typeface="Verdana"/>
              <a:buChar char="■"/>
            </a:pPr>
            <a:r>
              <a:rPr lang="en-US">
                <a:latin typeface="Verdana"/>
                <a:ea typeface="Verdana"/>
                <a:cs typeface="Verdana"/>
                <a:sym typeface="Verdana"/>
              </a:rPr>
              <a:t>Ensure someone with Deafblind specific expertise is on the IEP team</a:t>
            </a:r>
            <a:endParaRPr>
              <a:latin typeface="Verdana"/>
              <a:ea typeface="Verdana"/>
              <a:cs typeface="Verdana"/>
              <a:sym typeface="Verdana"/>
            </a:endParaRPr>
          </a:p>
          <a:p>
            <a:pPr indent="-382587" lvl="0" marL="382587" rtl="0" algn="l">
              <a:lnSpc>
                <a:spcPct val="90000"/>
              </a:lnSpc>
              <a:spcBef>
                <a:spcPts val="1000"/>
              </a:spcBef>
              <a:spcAft>
                <a:spcPts val="0"/>
              </a:spcAft>
              <a:buSzPts val="1800"/>
              <a:buFont typeface="Verdana"/>
              <a:buChar char="■"/>
            </a:pPr>
            <a:r>
              <a:rPr lang="en-US">
                <a:latin typeface="Verdana"/>
                <a:ea typeface="Verdana"/>
                <a:cs typeface="Verdana"/>
                <a:sym typeface="Verdana"/>
              </a:rPr>
              <a:t>Communication - Encourage parents to share knowledge about unique student needs and DB</a:t>
            </a:r>
            <a:endParaRPr>
              <a:latin typeface="Verdana"/>
              <a:ea typeface="Verdana"/>
              <a:cs typeface="Verdana"/>
              <a:sym typeface="Verdana"/>
            </a:endParaRPr>
          </a:p>
          <a:p>
            <a:pPr indent="-382587" lvl="0" marL="382587" rtl="0" algn="l">
              <a:lnSpc>
                <a:spcPct val="90000"/>
              </a:lnSpc>
              <a:spcBef>
                <a:spcPts val="1000"/>
              </a:spcBef>
              <a:spcAft>
                <a:spcPts val="0"/>
              </a:spcAft>
              <a:buSzPts val="1800"/>
              <a:buFont typeface="Verdana"/>
              <a:buChar char="■"/>
            </a:pPr>
            <a:r>
              <a:rPr lang="en-US">
                <a:latin typeface="Verdana"/>
                <a:ea typeface="Verdana"/>
                <a:cs typeface="Verdana"/>
                <a:sym typeface="Verdana"/>
              </a:rPr>
              <a:t>Understand it’s not just deafness + blindness (dual sensory)</a:t>
            </a:r>
            <a:endParaRPr>
              <a:latin typeface="Verdana"/>
              <a:ea typeface="Verdana"/>
              <a:cs typeface="Verdana"/>
              <a:sym typeface="Verdana"/>
            </a:endParaRPr>
          </a:p>
          <a:p>
            <a:pPr indent="-382587" lvl="0" marL="382587" rtl="0" algn="l">
              <a:lnSpc>
                <a:spcPct val="90000"/>
              </a:lnSpc>
              <a:spcBef>
                <a:spcPts val="1000"/>
              </a:spcBef>
              <a:spcAft>
                <a:spcPts val="0"/>
              </a:spcAft>
              <a:buSzPts val="1800"/>
              <a:buFont typeface="Verdana"/>
              <a:buChar char="■"/>
            </a:pPr>
            <a:r>
              <a:rPr lang="en-US">
                <a:latin typeface="Verdana"/>
                <a:ea typeface="Verdana"/>
                <a:cs typeface="Verdana"/>
                <a:sym typeface="Verdana"/>
              </a:rPr>
              <a:t>Facilitate in-service about Deafblindness/Usher syndrome</a:t>
            </a:r>
            <a:endParaRPr>
              <a:latin typeface="Verdana"/>
              <a:ea typeface="Verdana"/>
              <a:cs typeface="Verdana"/>
              <a:sym typeface="Verdana"/>
            </a:endParaRPr>
          </a:p>
          <a:p>
            <a:pPr indent="0" lvl="0" marL="382587"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US"/>
              <a:t>(McKittrick, 2019)</a:t>
            </a:r>
            <a:endParaRPr/>
          </a:p>
          <a:p>
            <a:pPr indent="0" lvl="0" marL="0" rtl="0" algn="l">
              <a:lnSpc>
                <a:spcPct val="90000"/>
              </a:lnSpc>
              <a:spcBef>
                <a:spcPts val="1000"/>
              </a:spcBef>
              <a:spcAft>
                <a:spcPts val="0"/>
              </a:spcAft>
              <a:buSzPts val="1800"/>
              <a:buNone/>
            </a:pPr>
            <a:r>
              <a:t/>
            </a:r>
            <a:endParaRPr/>
          </a:p>
        </p:txBody>
      </p:sp>
      <p:sp>
        <p:nvSpPr>
          <p:cNvPr id="282" name="Google Shape;282;g120e376c55e_1_156"/>
          <p:cNvSpPr txBox="1"/>
          <p:nvPr>
            <p:ph type="title"/>
          </p:nvPr>
        </p:nvSpPr>
        <p:spPr>
          <a:xfrm>
            <a:off x="1401100" y="416500"/>
            <a:ext cx="9888800" cy="930000"/>
          </a:xfrm>
          <a:prstGeom prst="rect">
            <a:avLst/>
          </a:prstGeom>
          <a:noFill/>
          <a:ln>
            <a:noFill/>
          </a:ln>
        </p:spPr>
        <p:txBody>
          <a:bodyPr anchorCtr="0" anchor="t" bIns="45700" lIns="91425" spcFirstLastPara="1" rIns="91425" wrap="square" tIns="45700">
            <a:noAutofit/>
          </a:bodyPr>
          <a:lstStyle/>
          <a:p>
            <a:pPr indent="0" lvl="0" marL="0" rtl="0" algn="l">
              <a:lnSpc>
                <a:spcPct val="89000"/>
              </a:lnSpc>
              <a:spcBef>
                <a:spcPts val="0"/>
              </a:spcBef>
              <a:spcAft>
                <a:spcPts val="0"/>
              </a:spcAft>
              <a:buSzPts val="1400"/>
              <a:buNone/>
            </a:pPr>
            <a:r>
              <a:t/>
            </a:r>
            <a:endParaRPr/>
          </a:p>
          <a:p>
            <a:pPr indent="0" lvl="0" marL="0" rtl="0" algn="l">
              <a:lnSpc>
                <a:spcPct val="89000"/>
              </a:lnSpc>
              <a:spcBef>
                <a:spcPts val="0"/>
              </a:spcBef>
              <a:spcAft>
                <a:spcPts val="0"/>
              </a:spcAft>
              <a:buSzPts val="1400"/>
              <a:buNone/>
            </a:pPr>
            <a:r>
              <a:rPr lang="en-US" sz="4000"/>
              <a:t>IEP Strategies (1 of 2)</a:t>
            </a:r>
            <a:endParaRPr sz="40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g120e376c55e_1_162"/>
          <p:cNvSpPr txBox="1"/>
          <p:nvPr>
            <p:ph idx="12" type="sldNum"/>
          </p:nvPr>
        </p:nvSpPr>
        <p:spPr>
          <a:xfrm>
            <a:off x="10670117" y="6297613"/>
            <a:ext cx="444400" cy="404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sz="1000">
                <a:solidFill>
                  <a:schemeClr val="dk2"/>
                </a:solidFill>
                <a:latin typeface="Tahoma"/>
                <a:ea typeface="Tahoma"/>
                <a:cs typeface="Tahoma"/>
                <a:sym typeface="Tahoma"/>
              </a:rPr>
              <a:t>‹#›</a:t>
            </a:fld>
            <a:endParaRPr sz="1000">
              <a:solidFill>
                <a:schemeClr val="dk2"/>
              </a:solidFill>
              <a:latin typeface="Tahoma"/>
              <a:ea typeface="Tahoma"/>
              <a:cs typeface="Tahoma"/>
              <a:sym typeface="Tahoma"/>
            </a:endParaRPr>
          </a:p>
        </p:txBody>
      </p:sp>
      <p:sp>
        <p:nvSpPr>
          <p:cNvPr id="288" name="Google Shape;288;g120e376c55e_1_162"/>
          <p:cNvSpPr txBox="1"/>
          <p:nvPr>
            <p:ph idx="1" type="body"/>
          </p:nvPr>
        </p:nvSpPr>
        <p:spPr>
          <a:xfrm>
            <a:off x="664375" y="2100275"/>
            <a:ext cx="11036400" cy="46020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1000"/>
              </a:spcBef>
              <a:spcAft>
                <a:spcPts val="0"/>
              </a:spcAft>
              <a:buSzPts val="1800"/>
              <a:buNone/>
            </a:pPr>
            <a:r>
              <a:t/>
            </a:r>
            <a:endParaRPr>
              <a:latin typeface="Verdana"/>
              <a:ea typeface="Verdana"/>
              <a:cs typeface="Verdana"/>
              <a:sym typeface="Verdana"/>
            </a:endParaRPr>
          </a:p>
          <a:p>
            <a:pPr indent="-382587" lvl="0" marL="382587" rtl="0" algn="l">
              <a:lnSpc>
                <a:spcPct val="90000"/>
              </a:lnSpc>
              <a:spcBef>
                <a:spcPts val="1000"/>
              </a:spcBef>
              <a:spcAft>
                <a:spcPts val="0"/>
              </a:spcAft>
              <a:buSzPts val="1800"/>
              <a:buFont typeface="Verdana"/>
              <a:buChar char="■"/>
            </a:pPr>
            <a:r>
              <a:rPr lang="en-US">
                <a:latin typeface="Verdana"/>
                <a:ea typeface="Verdana"/>
                <a:cs typeface="Verdana"/>
                <a:sym typeface="Verdana"/>
              </a:rPr>
              <a:t>Ensure appropriate goals - not lowered expectations</a:t>
            </a:r>
            <a:endParaRPr>
              <a:latin typeface="Verdana"/>
              <a:ea typeface="Verdana"/>
              <a:cs typeface="Verdana"/>
              <a:sym typeface="Verdana"/>
            </a:endParaRPr>
          </a:p>
          <a:p>
            <a:pPr indent="-382587" lvl="1" marL="914400" rtl="0" algn="l">
              <a:lnSpc>
                <a:spcPct val="90000"/>
              </a:lnSpc>
              <a:spcBef>
                <a:spcPts val="500"/>
              </a:spcBef>
              <a:spcAft>
                <a:spcPts val="0"/>
              </a:spcAft>
              <a:buSzPts val="2000"/>
              <a:buFont typeface="Verdana"/>
              <a:buChar char="–"/>
            </a:pPr>
            <a:r>
              <a:rPr lang="en-US">
                <a:latin typeface="Verdana"/>
                <a:ea typeface="Verdana"/>
                <a:cs typeface="Verdana"/>
                <a:sym typeface="Verdana"/>
              </a:rPr>
              <a:t>“honors classes are not appropriate for children like yours”,</a:t>
            </a:r>
            <a:endParaRPr>
              <a:latin typeface="Verdana"/>
              <a:ea typeface="Verdana"/>
              <a:cs typeface="Verdana"/>
              <a:sym typeface="Verdana"/>
            </a:endParaRPr>
          </a:p>
          <a:p>
            <a:pPr indent="-382587" lvl="1" marL="914400" rtl="0" algn="l">
              <a:lnSpc>
                <a:spcPct val="90000"/>
              </a:lnSpc>
              <a:spcBef>
                <a:spcPts val="500"/>
              </a:spcBef>
              <a:spcAft>
                <a:spcPts val="0"/>
              </a:spcAft>
              <a:buSzPts val="2000"/>
              <a:buFont typeface="Verdana"/>
              <a:buChar char="–"/>
            </a:pPr>
            <a:r>
              <a:rPr lang="en-US">
                <a:latin typeface="Verdana"/>
                <a:ea typeface="Verdana"/>
                <a:cs typeface="Verdana"/>
                <a:sym typeface="Verdana"/>
              </a:rPr>
              <a:t>“your child does not have the communication skills necessary to [do what the other kids are doing], </a:t>
            </a:r>
            <a:endParaRPr>
              <a:latin typeface="Verdana"/>
              <a:ea typeface="Verdana"/>
              <a:cs typeface="Verdana"/>
              <a:sym typeface="Verdana"/>
            </a:endParaRPr>
          </a:p>
          <a:p>
            <a:pPr indent="-382587" lvl="1" marL="914400" rtl="0" algn="l">
              <a:lnSpc>
                <a:spcPct val="90000"/>
              </a:lnSpc>
              <a:spcBef>
                <a:spcPts val="500"/>
              </a:spcBef>
              <a:spcAft>
                <a:spcPts val="0"/>
              </a:spcAft>
              <a:buSzPts val="2000"/>
              <a:buFont typeface="Verdana"/>
              <a:buChar char="–"/>
            </a:pPr>
            <a:r>
              <a:rPr lang="en-US">
                <a:latin typeface="Verdana"/>
                <a:ea typeface="Verdana"/>
                <a:cs typeface="Verdana"/>
                <a:sym typeface="Verdana"/>
              </a:rPr>
              <a:t>Future focus – when to start O&amp;M/Braille, Expanded Core Curriculum</a:t>
            </a:r>
            <a:endParaRPr>
              <a:latin typeface="Verdana"/>
              <a:ea typeface="Verdana"/>
              <a:cs typeface="Verdana"/>
              <a:sym typeface="Verdana"/>
            </a:endParaRPr>
          </a:p>
          <a:p>
            <a:pPr indent="-382587" lvl="0" marL="382587" rtl="0" algn="l">
              <a:lnSpc>
                <a:spcPct val="90000"/>
              </a:lnSpc>
              <a:spcBef>
                <a:spcPts val="1000"/>
              </a:spcBef>
              <a:spcAft>
                <a:spcPts val="0"/>
              </a:spcAft>
              <a:buSzPts val="1800"/>
              <a:buFont typeface="Verdana"/>
              <a:buChar char="■"/>
            </a:pPr>
            <a:r>
              <a:rPr lang="en-US">
                <a:latin typeface="Verdana"/>
                <a:ea typeface="Verdana"/>
                <a:cs typeface="Verdana"/>
                <a:sym typeface="Verdana"/>
              </a:rPr>
              <a:t>Help students be strong self-advocates</a:t>
            </a:r>
            <a:endParaRPr>
              <a:latin typeface="Verdana"/>
              <a:ea typeface="Verdana"/>
              <a:cs typeface="Verdana"/>
              <a:sym typeface="Verdana"/>
            </a:endParaRPr>
          </a:p>
          <a:p>
            <a:pPr indent="-382587" lvl="0" marL="382587" rtl="0" algn="l">
              <a:lnSpc>
                <a:spcPct val="90000"/>
              </a:lnSpc>
              <a:spcBef>
                <a:spcPts val="1000"/>
              </a:spcBef>
              <a:spcAft>
                <a:spcPts val="0"/>
              </a:spcAft>
              <a:buSzPts val="1800"/>
              <a:buFont typeface="Verdana"/>
              <a:buChar char="■"/>
            </a:pPr>
            <a:r>
              <a:rPr lang="en-US">
                <a:latin typeface="Verdana"/>
                <a:ea typeface="Verdana"/>
                <a:cs typeface="Verdana"/>
                <a:sym typeface="Verdana"/>
              </a:rPr>
              <a:t>Give yourself grace - parents don’t expect you to have all the answers</a:t>
            </a:r>
            <a:endParaRPr>
              <a:latin typeface="Verdana"/>
              <a:ea typeface="Verdana"/>
              <a:cs typeface="Verdana"/>
              <a:sym typeface="Verdana"/>
            </a:endParaRPr>
          </a:p>
          <a:p>
            <a:pPr indent="0" lvl="0" marL="914400" rtl="0" algn="l">
              <a:lnSpc>
                <a:spcPct val="90000"/>
              </a:lnSpc>
              <a:spcBef>
                <a:spcPts val="1000"/>
              </a:spcBef>
              <a:spcAft>
                <a:spcPts val="0"/>
              </a:spcAft>
              <a:buSzPts val="1800"/>
              <a:buNone/>
            </a:pPr>
            <a:r>
              <a:t/>
            </a:r>
            <a:endParaRPr>
              <a:latin typeface="Verdana"/>
              <a:ea typeface="Verdana"/>
              <a:cs typeface="Verdana"/>
              <a:sym typeface="Verdana"/>
            </a:endParaRPr>
          </a:p>
          <a:p>
            <a:pPr indent="0" lvl="0" marL="382587"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US"/>
              <a:t>(McKittrick, 2019)</a:t>
            </a:r>
            <a:endParaRPr/>
          </a:p>
          <a:p>
            <a:pPr indent="0" lvl="0" marL="0" rtl="0" algn="l">
              <a:lnSpc>
                <a:spcPct val="90000"/>
              </a:lnSpc>
              <a:spcBef>
                <a:spcPts val="1000"/>
              </a:spcBef>
              <a:spcAft>
                <a:spcPts val="0"/>
              </a:spcAft>
              <a:buSzPts val="1800"/>
              <a:buNone/>
            </a:pPr>
            <a:r>
              <a:t/>
            </a:r>
            <a:endParaRPr/>
          </a:p>
        </p:txBody>
      </p:sp>
      <p:sp>
        <p:nvSpPr>
          <p:cNvPr id="289" name="Google Shape;289;g120e376c55e_1_162"/>
          <p:cNvSpPr txBox="1"/>
          <p:nvPr>
            <p:ph type="title"/>
          </p:nvPr>
        </p:nvSpPr>
        <p:spPr>
          <a:xfrm>
            <a:off x="1401100" y="416500"/>
            <a:ext cx="9888800" cy="930000"/>
          </a:xfrm>
          <a:prstGeom prst="rect">
            <a:avLst/>
          </a:prstGeom>
          <a:noFill/>
          <a:ln>
            <a:noFill/>
          </a:ln>
        </p:spPr>
        <p:txBody>
          <a:bodyPr anchorCtr="0" anchor="t" bIns="45700" lIns="91425" spcFirstLastPara="1" rIns="91425" wrap="square" tIns="45700">
            <a:noAutofit/>
          </a:bodyPr>
          <a:lstStyle/>
          <a:p>
            <a:pPr indent="0" lvl="0" marL="0" rtl="0" algn="l">
              <a:lnSpc>
                <a:spcPct val="89000"/>
              </a:lnSpc>
              <a:spcBef>
                <a:spcPts val="0"/>
              </a:spcBef>
              <a:spcAft>
                <a:spcPts val="0"/>
              </a:spcAft>
              <a:buSzPts val="1400"/>
              <a:buNone/>
            </a:pPr>
            <a:r>
              <a:t/>
            </a:r>
            <a:endParaRPr/>
          </a:p>
          <a:p>
            <a:pPr indent="0" lvl="0" marL="0" rtl="0" algn="l">
              <a:lnSpc>
                <a:spcPct val="89000"/>
              </a:lnSpc>
              <a:spcBef>
                <a:spcPts val="0"/>
              </a:spcBef>
              <a:spcAft>
                <a:spcPts val="0"/>
              </a:spcAft>
              <a:buSzPts val="1400"/>
              <a:buNone/>
            </a:pPr>
            <a:r>
              <a:rPr lang="en-US" sz="4000"/>
              <a:t>IEP Strategies (2 of 2)</a:t>
            </a:r>
            <a:endParaRPr sz="40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g120e376c55e_1_168"/>
          <p:cNvSpPr txBox="1"/>
          <p:nvPr>
            <p:ph idx="12" type="sldNum"/>
          </p:nvPr>
        </p:nvSpPr>
        <p:spPr>
          <a:xfrm>
            <a:off x="10670117" y="6297613"/>
            <a:ext cx="444400" cy="404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sz="1000">
                <a:solidFill>
                  <a:schemeClr val="dk2"/>
                </a:solidFill>
                <a:latin typeface="Tahoma"/>
                <a:ea typeface="Tahoma"/>
                <a:cs typeface="Tahoma"/>
                <a:sym typeface="Tahoma"/>
              </a:rPr>
              <a:t>‹#›</a:t>
            </a:fld>
            <a:endParaRPr sz="1000">
              <a:solidFill>
                <a:schemeClr val="dk2"/>
              </a:solidFill>
              <a:latin typeface="Tahoma"/>
              <a:ea typeface="Tahoma"/>
              <a:cs typeface="Tahoma"/>
              <a:sym typeface="Tahoma"/>
            </a:endParaRPr>
          </a:p>
        </p:txBody>
      </p:sp>
      <p:sp>
        <p:nvSpPr>
          <p:cNvPr id="295" name="Google Shape;295;g120e376c55e_1_168"/>
          <p:cNvSpPr txBox="1"/>
          <p:nvPr>
            <p:ph idx="1" type="body"/>
          </p:nvPr>
        </p:nvSpPr>
        <p:spPr>
          <a:xfrm>
            <a:off x="1334100" y="1918100"/>
            <a:ext cx="10022700" cy="44904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1000"/>
              </a:spcBef>
              <a:spcAft>
                <a:spcPts val="0"/>
              </a:spcAft>
              <a:buSzPct val="81081"/>
              <a:buNone/>
            </a:pPr>
            <a:r>
              <a:t/>
            </a:r>
            <a:endParaRPr/>
          </a:p>
          <a:p>
            <a:pPr indent="-374015" lvl="0" marL="382587" rtl="0" algn="l">
              <a:lnSpc>
                <a:spcPct val="90000"/>
              </a:lnSpc>
              <a:spcBef>
                <a:spcPts val="1000"/>
              </a:spcBef>
              <a:spcAft>
                <a:spcPts val="0"/>
              </a:spcAft>
              <a:buSzPct val="75000"/>
              <a:buFont typeface="Verdana"/>
              <a:buChar char="■"/>
            </a:pPr>
            <a:r>
              <a:rPr lang="en-US">
                <a:latin typeface="Verdana"/>
                <a:ea typeface="Verdana"/>
                <a:cs typeface="Verdana"/>
                <a:sym typeface="Verdana"/>
              </a:rPr>
              <a:t>Many USH students are in a gen ed classroom</a:t>
            </a:r>
            <a:endParaRPr>
              <a:latin typeface="Verdana"/>
              <a:ea typeface="Verdana"/>
              <a:cs typeface="Verdana"/>
              <a:sym typeface="Verdana"/>
            </a:endParaRPr>
          </a:p>
          <a:p>
            <a:pPr indent="-374015" lvl="0" marL="382587" rtl="0" algn="l">
              <a:lnSpc>
                <a:spcPct val="90000"/>
              </a:lnSpc>
              <a:spcBef>
                <a:spcPts val="1000"/>
              </a:spcBef>
              <a:spcAft>
                <a:spcPts val="0"/>
              </a:spcAft>
              <a:buSzPct val="75000"/>
              <a:buFont typeface="Verdana"/>
              <a:buChar char="■"/>
            </a:pPr>
            <a:r>
              <a:rPr lang="en-US">
                <a:latin typeface="Verdana"/>
                <a:ea typeface="Verdana"/>
                <a:cs typeface="Verdana"/>
                <a:sym typeface="Verdana"/>
              </a:rPr>
              <a:t>Not a one size fits all approach</a:t>
            </a:r>
            <a:endParaRPr>
              <a:latin typeface="Verdana"/>
              <a:ea typeface="Verdana"/>
              <a:cs typeface="Verdana"/>
              <a:sym typeface="Verdana"/>
            </a:endParaRPr>
          </a:p>
          <a:p>
            <a:pPr indent="-374015" lvl="0" marL="382587" rtl="0" algn="l">
              <a:lnSpc>
                <a:spcPct val="90000"/>
              </a:lnSpc>
              <a:spcBef>
                <a:spcPts val="1000"/>
              </a:spcBef>
              <a:spcAft>
                <a:spcPts val="0"/>
              </a:spcAft>
              <a:buSzPct val="75000"/>
              <a:buFont typeface="Verdana"/>
              <a:buChar char="■"/>
            </a:pPr>
            <a:r>
              <a:rPr lang="en-US">
                <a:latin typeface="Verdana"/>
                <a:ea typeface="Verdana"/>
                <a:cs typeface="Verdana"/>
                <a:sym typeface="Verdana"/>
              </a:rPr>
              <a:t>Seating </a:t>
            </a:r>
            <a:endParaRPr>
              <a:latin typeface="Verdana"/>
              <a:ea typeface="Verdana"/>
              <a:cs typeface="Verdana"/>
              <a:sym typeface="Verdana"/>
            </a:endParaRPr>
          </a:p>
          <a:p>
            <a:pPr indent="-374015" lvl="0" marL="382587" rtl="0" algn="l">
              <a:lnSpc>
                <a:spcPct val="90000"/>
              </a:lnSpc>
              <a:spcBef>
                <a:spcPts val="1000"/>
              </a:spcBef>
              <a:spcAft>
                <a:spcPts val="0"/>
              </a:spcAft>
              <a:buSzPct val="75000"/>
              <a:buFont typeface="Verdana"/>
              <a:buChar char="■"/>
            </a:pPr>
            <a:r>
              <a:rPr lang="en-US">
                <a:latin typeface="Verdana"/>
                <a:ea typeface="Verdana"/>
                <a:cs typeface="Verdana"/>
                <a:sym typeface="Verdana"/>
              </a:rPr>
              <a:t>Pre-teaching concepts</a:t>
            </a:r>
            <a:endParaRPr>
              <a:latin typeface="Verdana"/>
              <a:ea typeface="Verdana"/>
              <a:cs typeface="Verdana"/>
              <a:sym typeface="Verdana"/>
            </a:endParaRPr>
          </a:p>
          <a:p>
            <a:pPr indent="-374015" lvl="0" marL="382587" rtl="0" algn="l">
              <a:lnSpc>
                <a:spcPct val="90000"/>
              </a:lnSpc>
              <a:spcBef>
                <a:spcPts val="1000"/>
              </a:spcBef>
              <a:spcAft>
                <a:spcPts val="0"/>
              </a:spcAft>
              <a:buSzPct val="75000"/>
              <a:buFont typeface="Verdana"/>
              <a:buChar char="■"/>
            </a:pPr>
            <a:r>
              <a:rPr lang="en-US">
                <a:latin typeface="Verdana"/>
                <a:ea typeface="Verdana"/>
                <a:cs typeface="Verdana"/>
                <a:sym typeface="Verdana"/>
              </a:rPr>
              <a:t>Check for understanding - Students don’t know if they missed something if they didn’t hear or see it</a:t>
            </a:r>
            <a:endParaRPr>
              <a:latin typeface="Verdana"/>
              <a:ea typeface="Verdana"/>
              <a:cs typeface="Verdana"/>
              <a:sym typeface="Verdana"/>
            </a:endParaRPr>
          </a:p>
          <a:p>
            <a:pPr indent="-374015" lvl="0" marL="382587" rtl="0" algn="l">
              <a:lnSpc>
                <a:spcPct val="90000"/>
              </a:lnSpc>
              <a:spcBef>
                <a:spcPts val="1000"/>
              </a:spcBef>
              <a:spcAft>
                <a:spcPts val="0"/>
              </a:spcAft>
              <a:buSzPct val="75000"/>
              <a:buFont typeface="Verdana"/>
              <a:buChar char="■"/>
            </a:pPr>
            <a:r>
              <a:rPr b="1" lang="en-US">
                <a:latin typeface="Verdana"/>
                <a:ea typeface="Verdana"/>
                <a:cs typeface="Verdana"/>
                <a:sym typeface="Verdana"/>
              </a:rPr>
              <a:t>Auditory and visual fatigue</a:t>
            </a:r>
            <a:endParaRPr>
              <a:latin typeface="Verdana"/>
              <a:ea typeface="Verdana"/>
              <a:cs typeface="Verdana"/>
              <a:sym typeface="Verdana"/>
            </a:endParaRPr>
          </a:p>
          <a:p>
            <a:pPr indent="-374015" lvl="0" marL="382587" rtl="0" algn="l">
              <a:lnSpc>
                <a:spcPct val="90000"/>
              </a:lnSpc>
              <a:spcBef>
                <a:spcPts val="1000"/>
              </a:spcBef>
              <a:spcAft>
                <a:spcPts val="0"/>
              </a:spcAft>
              <a:buSzPct val="75000"/>
              <a:buFont typeface="Verdana"/>
              <a:buChar char="■"/>
            </a:pPr>
            <a:r>
              <a:rPr lang="en-US">
                <a:latin typeface="Verdana"/>
                <a:ea typeface="Verdana"/>
                <a:cs typeface="Verdana"/>
                <a:sym typeface="Verdana"/>
              </a:rPr>
              <a:t>Fatigue may be worse at year goes on</a:t>
            </a:r>
            <a:endParaRPr>
              <a:latin typeface="Verdana"/>
              <a:ea typeface="Verdana"/>
              <a:cs typeface="Verdana"/>
              <a:sym typeface="Verdana"/>
            </a:endParaRPr>
          </a:p>
          <a:p>
            <a:pPr indent="-374015" lvl="0" marL="382587" rtl="0" algn="l">
              <a:lnSpc>
                <a:spcPct val="90000"/>
              </a:lnSpc>
              <a:spcBef>
                <a:spcPts val="1000"/>
              </a:spcBef>
              <a:spcAft>
                <a:spcPts val="0"/>
              </a:spcAft>
              <a:buSzPct val="75000"/>
              <a:buFont typeface="Verdana"/>
              <a:buChar char="■"/>
            </a:pPr>
            <a:r>
              <a:rPr lang="en-US">
                <a:latin typeface="Verdana"/>
                <a:ea typeface="Verdana"/>
                <a:cs typeface="Verdana"/>
                <a:sym typeface="Verdana"/>
              </a:rPr>
              <a:t>Parent communication!</a:t>
            </a:r>
            <a:endParaRPr>
              <a:latin typeface="Verdana"/>
              <a:ea typeface="Verdana"/>
              <a:cs typeface="Verdana"/>
              <a:sym typeface="Verdana"/>
            </a:endParaRPr>
          </a:p>
          <a:p>
            <a:pPr indent="-374015" lvl="0" marL="382587" rtl="0" algn="l">
              <a:lnSpc>
                <a:spcPct val="90000"/>
              </a:lnSpc>
              <a:spcBef>
                <a:spcPts val="1000"/>
              </a:spcBef>
              <a:spcAft>
                <a:spcPts val="0"/>
              </a:spcAft>
              <a:buSzPct val="75000"/>
              <a:buFont typeface="Verdana"/>
              <a:buChar char="■"/>
            </a:pPr>
            <a:r>
              <a:rPr lang="en-US">
                <a:latin typeface="Verdana"/>
                <a:ea typeface="Verdana"/>
                <a:cs typeface="Verdana"/>
                <a:sym typeface="Verdana"/>
              </a:rPr>
              <a:t>Balancing services/needs - future/current</a:t>
            </a:r>
            <a:endParaRPr>
              <a:latin typeface="Verdana"/>
              <a:ea typeface="Verdana"/>
              <a:cs typeface="Verdana"/>
              <a:sym typeface="Verdana"/>
            </a:endParaRPr>
          </a:p>
          <a:p>
            <a:pPr indent="-374015" lvl="0" marL="382587" rtl="0" algn="l">
              <a:lnSpc>
                <a:spcPct val="90000"/>
              </a:lnSpc>
              <a:spcBef>
                <a:spcPts val="1000"/>
              </a:spcBef>
              <a:spcAft>
                <a:spcPts val="0"/>
              </a:spcAft>
              <a:buSzPct val="75000"/>
              <a:buFont typeface="Verdana"/>
              <a:buChar char="■"/>
            </a:pPr>
            <a:r>
              <a:rPr lang="en-US">
                <a:latin typeface="Verdana"/>
                <a:ea typeface="Verdana"/>
                <a:cs typeface="Verdana"/>
                <a:sym typeface="Verdana"/>
              </a:rPr>
              <a:t>Accommodations are vital</a:t>
            </a:r>
            <a:endParaRPr>
              <a:latin typeface="Verdana"/>
              <a:ea typeface="Verdana"/>
              <a:cs typeface="Verdana"/>
              <a:sym typeface="Verdana"/>
            </a:endParaRPr>
          </a:p>
          <a:p>
            <a:pPr indent="-373062" lvl="1" marL="914400" rtl="0" algn="l">
              <a:lnSpc>
                <a:spcPct val="90000"/>
              </a:lnSpc>
              <a:spcBef>
                <a:spcPts val="500"/>
              </a:spcBef>
              <a:spcAft>
                <a:spcPts val="0"/>
              </a:spcAft>
              <a:buSzPct val="100000"/>
              <a:buFont typeface="Verdana"/>
              <a:buChar char="–"/>
            </a:pPr>
            <a:r>
              <a:rPr lang="en-US" u="sng">
                <a:solidFill>
                  <a:schemeClr val="hlink"/>
                </a:solidFill>
                <a:latin typeface="Verdana"/>
                <a:ea typeface="Verdana"/>
                <a:cs typeface="Verdana"/>
                <a:sym typeface="Verdana"/>
                <a:hlinkClick r:id="rId3"/>
              </a:rPr>
              <a:t>Ava’s Voice Accommodations List</a:t>
            </a:r>
            <a:endParaRPr>
              <a:latin typeface="Verdana"/>
              <a:ea typeface="Verdana"/>
              <a:cs typeface="Verdana"/>
              <a:sym typeface="Verdana"/>
            </a:endParaRPr>
          </a:p>
        </p:txBody>
      </p:sp>
      <p:sp>
        <p:nvSpPr>
          <p:cNvPr id="296" name="Google Shape;296;g120e376c55e_1_168"/>
          <p:cNvSpPr txBox="1"/>
          <p:nvPr>
            <p:ph type="title"/>
          </p:nvPr>
        </p:nvSpPr>
        <p:spPr>
          <a:xfrm>
            <a:off x="1401100" y="416500"/>
            <a:ext cx="9888800" cy="930000"/>
          </a:xfrm>
          <a:prstGeom prst="rect">
            <a:avLst/>
          </a:prstGeom>
          <a:noFill/>
          <a:ln>
            <a:noFill/>
          </a:ln>
        </p:spPr>
        <p:txBody>
          <a:bodyPr anchorCtr="0" anchor="t" bIns="45700" lIns="91425" spcFirstLastPara="1" rIns="91425" wrap="square" tIns="45700">
            <a:noAutofit/>
          </a:bodyPr>
          <a:lstStyle/>
          <a:p>
            <a:pPr indent="0" lvl="0" marL="0" rtl="0" algn="l">
              <a:lnSpc>
                <a:spcPct val="89000"/>
              </a:lnSpc>
              <a:spcBef>
                <a:spcPts val="0"/>
              </a:spcBef>
              <a:spcAft>
                <a:spcPts val="0"/>
              </a:spcAft>
              <a:buSzPts val="1400"/>
              <a:buNone/>
            </a:pPr>
            <a:r>
              <a:t/>
            </a:r>
            <a:endParaRPr/>
          </a:p>
          <a:p>
            <a:pPr indent="0" lvl="0" marL="0" rtl="0" algn="l">
              <a:lnSpc>
                <a:spcPct val="89000"/>
              </a:lnSpc>
              <a:spcBef>
                <a:spcPts val="0"/>
              </a:spcBef>
              <a:spcAft>
                <a:spcPts val="0"/>
              </a:spcAft>
              <a:buSzPts val="1400"/>
              <a:buNone/>
            </a:pPr>
            <a:r>
              <a:rPr lang="en-US" sz="4000"/>
              <a:t>USH in the Classroom</a:t>
            </a:r>
            <a:endParaRPr sz="40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120e376c55e_1_174"/>
          <p:cNvSpPr txBox="1"/>
          <p:nvPr>
            <p:ph idx="12" type="sldNum"/>
          </p:nvPr>
        </p:nvSpPr>
        <p:spPr>
          <a:xfrm>
            <a:off x="10670117" y="6297613"/>
            <a:ext cx="444400" cy="404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sz="1000">
                <a:solidFill>
                  <a:schemeClr val="dk2"/>
                </a:solidFill>
                <a:latin typeface="Tahoma"/>
                <a:ea typeface="Tahoma"/>
                <a:cs typeface="Tahoma"/>
                <a:sym typeface="Tahoma"/>
              </a:rPr>
              <a:t>‹#›</a:t>
            </a:fld>
            <a:endParaRPr sz="1000">
              <a:solidFill>
                <a:schemeClr val="dk2"/>
              </a:solidFill>
              <a:latin typeface="Tahoma"/>
              <a:ea typeface="Tahoma"/>
              <a:cs typeface="Tahoma"/>
              <a:sym typeface="Tahoma"/>
            </a:endParaRPr>
          </a:p>
        </p:txBody>
      </p:sp>
      <p:sp>
        <p:nvSpPr>
          <p:cNvPr id="302" name="Google Shape;302;g120e376c55e_1_174"/>
          <p:cNvSpPr txBox="1"/>
          <p:nvPr>
            <p:ph idx="1" type="body"/>
          </p:nvPr>
        </p:nvSpPr>
        <p:spPr>
          <a:xfrm>
            <a:off x="1334100" y="1553550"/>
            <a:ext cx="10022800" cy="4854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a:latin typeface="Verdana"/>
              <a:ea typeface="Verdana"/>
              <a:cs typeface="Verdana"/>
              <a:sym typeface="Verdana"/>
            </a:endParaRPr>
          </a:p>
        </p:txBody>
      </p:sp>
      <p:pic>
        <p:nvPicPr>
          <p:cNvPr id="303" name="Google Shape;303;g120e376c55e_1_174"/>
          <p:cNvPicPr preferRelativeResize="0"/>
          <p:nvPr/>
        </p:nvPicPr>
        <p:blipFill rotWithShape="1">
          <a:blip r:embed="rId3">
            <a:alphaModFix/>
          </a:blip>
          <a:srcRect b="0" l="0" r="0" t="0"/>
          <a:stretch/>
        </p:blipFill>
        <p:spPr>
          <a:xfrm>
            <a:off x="2865192" y="0"/>
            <a:ext cx="4846211" cy="68579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g120e376c55e_1_180"/>
          <p:cNvSpPr txBox="1"/>
          <p:nvPr>
            <p:ph type="title"/>
          </p:nvPr>
        </p:nvSpPr>
        <p:spPr>
          <a:xfrm>
            <a:off x="1481537" y="1429751"/>
            <a:ext cx="9483241"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6C514"/>
              </a:buClr>
              <a:buSzPts val="6000"/>
              <a:buFont typeface="Calibri"/>
              <a:buNone/>
            </a:pPr>
            <a:r>
              <a:rPr b="1" lang="en-US" sz="6000">
                <a:solidFill>
                  <a:schemeClr val="dk1"/>
                </a:solidFill>
              </a:rPr>
              <a:t>Usher Specific Resources</a:t>
            </a:r>
            <a:endParaRPr b="1" sz="6000">
              <a:solidFill>
                <a:schemeClr val="dk1"/>
              </a:solidFill>
            </a:endParaRPr>
          </a:p>
        </p:txBody>
      </p:sp>
      <p:pic>
        <p:nvPicPr>
          <p:cNvPr id="310" name="Google Shape;310;g120e376c55e_1_180"/>
          <p:cNvPicPr preferRelativeResize="0"/>
          <p:nvPr/>
        </p:nvPicPr>
        <p:blipFill rotWithShape="1">
          <a:blip r:embed="rId3">
            <a:alphaModFix/>
          </a:blip>
          <a:srcRect b="0" l="0" r="0" t="0"/>
          <a:stretch/>
        </p:blipFill>
        <p:spPr>
          <a:xfrm>
            <a:off x="8323631" y="5436366"/>
            <a:ext cx="2743205" cy="95783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g120e376c55e_1_186"/>
          <p:cNvSpPr txBox="1"/>
          <p:nvPr>
            <p:ph idx="12" type="sldNum"/>
          </p:nvPr>
        </p:nvSpPr>
        <p:spPr>
          <a:xfrm>
            <a:off x="10670117" y="6297613"/>
            <a:ext cx="444400" cy="404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sz="1000">
                <a:solidFill>
                  <a:schemeClr val="dk2"/>
                </a:solidFill>
                <a:latin typeface="Tahoma"/>
                <a:ea typeface="Tahoma"/>
                <a:cs typeface="Tahoma"/>
                <a:sym typeface="Tahoma"/>
              </a:rPr>
              <a:t>‹#›</a:t>
            </a:fld>
            <a:endParaRPr sz="1000">
              <a:solidFill>
                <a:schemeClr val="dk2"/>
              </a:solidFill>
              <a:latin typeface="Tahoma"/>
              <a:ea typeface="Tahoma"/>
              <a:cs typeface="Tahoma"/>
              <a:sym typeface="Tahoma"/>
            </a:endParaRPr>
          </a:p>
        </p:txBody>
      </p:sp>
      <p:sp>
        <p:nvSpPr>
          <p:cNvPr id="316" name="Google Shape;316;g120e376c55e_1_186"/>
          <p:cNvSpPr txBox="1"/>
          <p:nvPr>
            <p:ph idx="1" type="body"/>
          </p:nvPr>
        </p:nvSpPr>
        <p:spPr>
          <a:xfrm>
            <a:off x="1311500" y="1896675"/>
            <a:ext cx="9780300" cy="4533000"/>
          </a:xfrm>
          <a:prstGeom prst="rect">
            <a:avLst/>
          </a:prstGeom>
          <a:noFill/>
          <a:ln>
            <a:noFill/>
          </a:ln>
        </p:spPr>
        <p:txBody>
          <a:bodyPr anchorCtr="0" anchor="t" bIns="45700" lIns="91425" spcFirstLastPara="1" rIns="91425" wrap="square" tIns="45700">
            <a:noAutofit/>
          </a:bodyPr>
          <a:lstStyle/>
          <a:p>
            <a:pPr indent="-382587" lvl="0" marL="382587" rtl="0" algn="l">
              <a:lnSpc>
                <a:spcPct val="70000"/>
              </a:lnSpc>
              <a:spcBef>
                <a:spcPts val="0"/>
              </a:spcBef>
              <a:spcAft>
                <a:spcPts val="0"/>
              </a:spcAft>
              <a:buSzPts val="2400"/>
              <a:buChar char="■"/>
            </a:pPr>
            <a:r>
              <a:rPr lang="en-US"/>
              <a:t>Building the worldwide Usher community</a:t>
            </a:r>
            <a:endParaRPr/>
          </a:p>
          <a:p>
            <a:pPr indent="-407987" lvl="1" marL="914400" rtl="0" algn="l">
              <a:lnSpc>
                <a:spcPct val="70000"/>
              </a:lnSpc>
              <a:spcBef>
                <a:spcPts val="500"/>
              </a:spcBef>
              <a:spcAft>
                <a:spcPts val="0"/>
              </a:spcAft>
              <a:buSzPts val="2400"/>
              <a:buChar char="–"/>
            </a:pPr>
            <a:r>
              <a:rPr lang="en-US" sz="2400"/>
              <a:t>Website </a:t>
            </a:r>
            <a:r>
              <a:rPr i="1" lang="en-US" sz="2400"/>
              <a:t>- the</a:t>
            </a:r>
            <a:r>
              <a:rPr lang="en-US" sz="2400"/>
              <a:t> source of information on Usher syndrome</a:t>
            </a:r>
            <a:endParaRPr sz="2400"/>
          </a:p>
          <a:p>
            <a:pPr indent="-382587" lvl="0" marL="382587" rtl="0" algn="l">
              <a:lnSpc>
                <a:spcPct val="90000"/>
              </a:lnSpc>
              <a:spcBef>
                <a:spcPts val="0"/>
              </a:spcBef>
              <a:spcAft>
                <a:spcPts val="0"/>
              </a:spcAft>
              <a:buSzPts val="2400"/>
              <a:buFont typeface="Arial"/>
              <a:buChar char="■"/>
            </a:pPr>
            <a:r>
              <a:rPr lang="en-US"/>
              <a:t>Focus on Usher syndrome, worldwide, all ages, all types</a:t>
            </a:r>
            <a:endParaRPr/>
          </a:p>
          <a:p>
            <a:pPr indent="-382587" lvl="0" marL="382587" rtl="0" algn="l">
              <a:lnSpc>
                <a:spcPct val="90000"/>
              </a:lnSpc>
              <a:spcBef>
                <a:spcPts val="1000"/>
              </a:spcBef>
              <a:spcAft>
                <a:spcPts val="0"/>
              </a:spcAft>
              <a:buSzPts val="2400"/>
              <a:buFont typeface="Arial"/>
              <a:buChar char="■"/>
            </a:pPr>
            <a:r>
              <a:rPr lang="en-US"/>
              <a:t>Provide information, resources and support</a:t>
            </a:r>
            <a:endParaRPr/>
          </a:p>
          <a:p>
            <a:pPr indent="-382587" lvl="0" marL="382587" rtl="0" algn="l">
              <a:lnSpc>
                <a:spcPct val="90000"/>
              </a:lnSpc>
              <a:spcBef>
                <a:spcPts val="1000"/>
              </a:spcBef>
              <a:spcAft>
                <a:spcPts val="0"/>
              </a:spcAft>
              <a:buSzPts val="2400"/>
              <a:buChar char="■"/>
            </a:pPr>
            <a:r>
              <a:rPr lang="en-US"/>
              <a:t>Do not fund research</a:t>
            </a:r>
            <a:endParaRPr/>
          </a:p>
          <a:p>
            <a:pPr indent="-382587" lvl="0" marL="382587" rtl="0" algn="l">
              <a:lnSpc>
                <a:spcPct val="90000"/>
              </a:lnSpc>
              <a:spcBef>
                <a:spcPts val="1000"/>
              </a:spcBef>
              <a:spcAft>
                <a:spcPts val="0"/>
              </a:spcAft>
              <a:buSzPts val="2400"/>
              <a:buFont typeface="Arial"/>
              <a:buChar char="■"/>
            </a:pPr>
            <a:r>
              <a:rPr lang="en-US"/>
              <a:t>Bridge between research community and Usher community</a:t>
            </a:r>
            <a:endParaRPr/>
          </a:p>
          <a:p>
            <a:pPr indent="-382587" lvl="0" marL="382587" rtl="0" algn="l">
              <a:lnSpc>
                <a:spcPct val="90000"/>
              </a:lnSpc>
              <a:spcBef>
                <a:spcPts val="1000"/>
              </a:spcBef>
              <a:spcAft>
                <a:spcPts val="0"/>
              </a:spcAft>
              <a:buSzPts val="2400"/>
              <a:buChar char="■"/>
            </a:pPr>
            <a:r>
              <a:rPr lang="en-US"/>
              <a:t>USH Trust Registry</a:t>
            </a:r>
            <a:endParaRPr/>
          </a:p>
          <a:p>
            <a:pPr indent="-382587" lvl="0" marL="382587" rtl="0" algn="l">
              <a:lnSpc>
                <a:spcPct val="90000"/>
              </a:lnSpc>
              <a:spcBef>
                <a:spcPts val="1000"/>
              </a:spcBef>
              <a:spcAft>
                <a:spcPts val="0"/>
              </a:spcAft>
              <a:buSzPts val="2400"/>
              <a:buChar char="■"/>
            </a:pPr>
            <a:r>
              <a:rPr lang="en-US"/>
              <a:t>www.usher-syndrome.org</a:t>
            </a:r>
            <a:endParaRPr/>
          </a:p>
          <a:p>
            <a:pPr indent="0" lvl="0" marL="0" rtl="0" algn="l">
              <a:lnSpc>
                <a:spcPct val="94000"/>
              </a:lnSpc>
              <a:spcBef>
                <a:spcPts val="0"/>
              </a:spcBef>
              <a:spcAft>
                <a:spcPts val="0"/>
              </a:spcAft>
              <a:buSzPts val="1800"/>
              <a:buNone/>
            </a:pPr>
            <a:r>
              <a:t/>
            </a:r>
            <a:endParaRPr/>
          </a:p>
        </p:txBody>
      </p:sp>
      <p:sp>
        <p:nvSpPr>
          <p:cNvPr id="317" name="Google Shape;317;g120e376c55e_1_186"/>
          <p:cNvSpPr txBox="1"/>
          <p:nvPr>
            <p:ph type="title"/>
          </p:nvPr>
        </p:nvSpPr>
        <p:spPr>
          <a:xfrm>
            <a:off x="1401097" y="444500"/>
            <a:ext cx="9601200" cy="930000"/>
          </a:xfrm>
          <a:prstGeom prst="rect">
            <a:avLst/>
          </a:prstGeom>
          <a:noFill/>
          <a:ln>
            <a:noFill/>
          </a:ln>
        </p:spPr>
        <p:txBody>
          <a:bodyPr anchorCtr="0" anchor="t" bIns="45700" lIns="91425" spcFirstLastPara="1" rIns="91425" wrap="square" tIns="45700">
            <a:noAutofit/>
          </a:bodyPr>
          <a:lstStyle/>
          <a:p>
            <a:pPr indent="0" lvl="0" marL="0" rtl="0" algn="l">
              <a:lnSpc>
                <a:spcPct val="89000"/>
              </a:lnSpc>
              <a:spcBef>
                <a:spcPts val="0"/>
              </a:spcBef>
              <a:spcAft>
                <a:spcPts val="0"/>
              </a:spcAft>
              <a:buSzPts val="1400"/>
              <a:buNone/>
            </a:pPr>
            <a:r>
              <a:t/>
            </a:r>
            <a:endParaRPr/>
          </a:p>
          <a:p>
            <a:pPr indent="0" lvl="0" marL="0" rtl="0" algn="l">
              <a:lnSpc>
                <a:spcPct val="89000"/>
              </a:lnSpc>
              <a:spcBef>
                <a:spcPts val="0"/>
              </a:spcBef>
              <a:spcAft>
                <a:spcPts val="0"/>
              </a:spcAft>
              <a:buSzPts val="1400"/>
              <a:buNone/>
            </a:pPr>
            <a:r>
              <a:rPr lang="en-US" sz="4000"/>
              <a:t>Usher Syndrome Coalition</a:t>
            </a:r>
            <a:endParaRPr sz="40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g120e376c55e_1_192"/>
          <p:cNvSpPr txBox="1"/>
          <p:nvPr>
            <p:ph type="title"/>
          </p:nvPr>
        </p:nvSpPr>
        <p:spPr>
          <a:xfrm>
            <a:off x="1008437" y="284342"/>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6C514"/>
              </a:buClr>
              <a:buSzPts val="6000"/>
              <a:buFont typeface="Calibri"/>
              <a:buNone/>
            </a:pPr>
            <a:r>
              <a:rPr lang="en-US">
                <a:solidFill>
                  <a:schemeClr val="dk2"/>
                </a:solidFill>
                <a:latin typeface="Tahoma"/>
                <a:ea typeface="Tahoma"/>
                <a:cs typeface="Tahoma"/>
                <a:sym typeface="Tahoma"/>
              </a:rPr>
              <a:t>USH Information</a:t>
            </a:r>
            <a:endParaRPr>
              <a:solidFill>
                <a:schemeClr val="dk2"/>
              </a:solidFill>
              <a:latin typeface="Tahoma"/>
              <a:ea typeface="Tahoma"/>
              <a:cs typeface="Tahoma"/>
              <a:sym typeface="Tahoma"/>
            </a:endParaRPr>
          </a:p>
        </p:txBody>
      </p:sp>
      <p:sp>
        <p:nvSpPr>
          <p:cNvPr id="324" name="Google Shape;324;g120e376c55e_1_192"/>
          <p:cNvSpPr txBox="1"/>
          <p:nvPr>
            <p:ph idx="1" type="body"/>
          </p:nvPr>
        </p:nvSpPr>
        <p:spPr>
          <a:xfrm>
            <a:off x="1268967" y="1714500"/>
            <a:ext cx="10712400" cy="4607700"/>
          </a:xfrm>
          <a:prstGeom prst="rect">
            <a:avLst/>
          </a:prstGeom>
          <a:noFill/>
          <a:ln>
            <a:noFill/>
          </a:ln>
        </p:spPr>
        <p:txBody>
          <a:bodyPr anchorCtr="0" anchor="t" bIns="45700" lIns="91425" spcFirstLastPara="1" rIns="91425" wrap="square" tIns="45700">
            <a:noAutofit/>
          </a:bodyPr>
          <a:lstStyle/>
          <a:p>
            <a:pPr indent="-397510" lvl="0" marL="457200" rtl="0" algn="l">
              <a:lnSpc>
                <a:spcPct val="70000"/>
              </a:lnSpc>
              <a:spcBef>
                <a:spcPts val="0"/>
              </a:spcBef>
              <a:spcAft>
                <a:spcPts val="0"/>
              </a:spcAft>
              <a:buClr>
                <a:schemeClr val="dk2"/>
              </a:buClr>
              <a:buSzPts val="2660"/>
              <a:buChar char="■"/>
            </a:pPr>
            <a:r>
              <a:rPr lang="en-US" sz="2660" u="sng">
                <a:solidFill>
                  <a:schemeClr val="hlink"/>
                </a:solidFill>
                <a:hlinkClick r:id="rId3"/>
              </a:rPr>
              <a:t>USH Connections Conference</a:t>
            </a:r>
            <a:r>
              <a:rPr lang="en-US" sz="2660"/>
              <a:t> </a:t>
            </a:r>
            <a:endParaRPr sz="2660"/>
          </a:p>
          <a:p>
            <a:pPr indent="-397510" lvl="0" marL="457200" rtl="0" algn="l">
              <a:lnSpc>
                <a:spcPct val="70000"/>
              </a:lnSpc>
              <a:spcBef>
                <a:spcPts val="0"/>
              </a:spcBef>
              <a:spcAft>
                <a:spcPts val="0"/>
              </a:spcAft>
              <a:buClr>
                <a:schemeClr val="dk2"/>
              </a:buClr>
              <a:buSzPts val="2660"/>
              <a:buChar char="■"/>
            </a:pPr>
            <a:r>
              <a:rPr lang="en-US" sz="2660" u="sng">
                <a:solidFill>
                  <a:schemeClr val="hlink"/>
                </a:solidFill>
                <a:hlinkClick r:id="rId4"/>
              </a:rPr>
              <a:t>USH Blue Book</a:t>
            </a:r>
            <a:r>
              <a:rPr lang="en-US" sz="2660"/>
              <a:t> - email group for individuals with Usher syndrome. </a:t>
            </a:r>
            <a:endParaRPr sz="2660"/>
          </a:p>
          <a:p>
            <a:pPr indent="-406400" lvl="0" marL="457200" rtl="0" algn="l">
              <a:lnSpc>
                <a:spcPct val="70000"/>
              </a:lnSpc>
              <a:spcBef>
                <a:spcPts val="0"/>
              </a:spcBef>
              <a:spcAft>
                <a:spcPts val="0"/>
              </a:spcAft>
              <a:buClr>
                <a:schemeClr val="dk2"/>
              </a:buClr>
              <a:buSzPts val="2800"/>
              <a:buChar char="■"/>
            </a:pPr>
            <a:r>
              <a:rPr lang="en-US" sz="2800" u="sng">
                <a:solidFill>
                  <a:schemeClr val="hlink"/>
                </a:solidFill>
                <a:hlinkClick r:id="rId5"/>
              </a:rPr>
              <a:t>Genetic testing resources</a:t>
            </a:r>
            <a:r>
              <a:rPr lang="en-US" sz="2800"/>
              <a:t> (US only)</a:t>
            </a:r>
            <a:endParaRPr sz="2800"/>
          </a:p>
          <a:p>
            <a:pPr indent="-393700" lvl="0" marL="457200" rtl="0" algn="l">
              <a:lnSpc>
                <a:spcPct val="90000"/>
              </a:lnSpc>
              <a:spcBef>
                <a:spcPts val="0"/>
              </a:spcBef>
              <a:spcAft>
                <a:spcPts val="0"/>
              </a:spcAft>
              <a:buClr>
                <a:schemeClr val="dk2"/>
              </a:buClr>
              <a:buSzPts val="2600"/>
              <a:buChar char="■"/>
            </a:pPr>
            <a:r>
              <a:rPr lang="en-US" sz="2600" u="sng">
                <a:solidFill>
                  <a:schemeClr val="hlink"/>
                </a:solidFill>
                <a:hlinkClick r:id="rId6"/>
              </a:rPr>
              <a:t>USH Talks</a:t>
            </a:r>
            <a:r>
              <a:rPr lang="en-US" sz="2600"/>
              <a:t> - short webcasts about Usher research and related topics </a:t>
            </a:r>
            <a:endParaRPr sz="2600"/>
          </a:p>
          <a:p>
            <a:pPr indent="-393700" lvl="0" marL="457200" rtl="0" algn="l">
              <a:lnSpc>
                <a:spcPct val="90000"/>
              </a:lnSpc>
              <a:spcBef>
                <a:spcPts val="0"/>
              </a:spcBef>
              <a:spcAft>
                <a:spcPts val="0"/>
              </a:spcAft>
              <a:buClr>
                <a:schemeClr val="dk2"/>
              </a:buClr>
              <a:buSzPts val="2600"/>
              <a:buChar char="■"/>
            </a:pPr>
            <a:r>
              <a:rPr lang="en-US" sz="2600" u="sng">
                <a:solidFill>
                  <a:schemeClr val="hlink"/>
                </a:solidFill>
                <a:hlinkClick r:id="rId7"/>
              </a:rPr>
              <a:t>Information in ASL</a:t>
            </a:r>
            <a:r>
              <a:rPr lang="en-US" sz="2200"/>
              <a:t> </a:t>
            </a:r>
            <a:endParaRPr sz="2200"/>
          </a:p>
          <a:p>
            <a:pPr indent="-393700" lvl="0" marL="457200" rtl="0" algn="l">
              <a:lnSpc>
                <a:spcPct val="90000"/>
              </a:lnSpc>
              <a:spcBef>
                <a:spcPts val="0"/>
              </a:spcBef>
              <a:spcAft>
                <a:spcPts val="0"/>
              </a:spcAft>
              <a:buClr>
                <a:schemeClr val="dk2"/>
              </a:buClr>
              <a:buSzPts val="2600"/>
              <a:buChar char="■"/>
            </a:pPr>
            <a:r>
              <a:rPr lang="en-US" sz="2600" u="sng">
                <a:solidFill>
                  <a:schemeClr val="hlink"/>
                </a:solidFill>
                <a:hlinkClick r:id="rId8"/>
              </a:rPr>
              <a:t>USH Blog</a:t>
            </a:r>
            <a:r>
              <a:rPr lang="en-US" sz="2600"/>
              <a:t> – individual reflections </a:t>
            </a:r>
            <a:endParaRPr sz="2600"/>
          </a:p>
          <a:p>
            <a:pPr indent="-393700" lvl="0" marL="457200" rtl="0" algn="l">
              <a:lnSpc>
                <a:spcPct val="90000"/>
              </a:lnSpc>
              <a:spcBef>
                <a:spcPts val="0"/>
              </a:spcBef>
              <a:spcAft>
                <a:spcPts val="0"/>
              </a:spcAft>
              <a:buClr>
                <a:schemeClr val="dk2"/>
              </a:buClr>
              <a:buSzPts val="2600"/>
              <a:buChar char="■"/>
            </a:pPr>
            <a:r>
              <a:rPr lang="en-US" sz="2600" u="sng">
                <a:solidFill>
                  <a:schemeClr val="hlink"/>
                </a:solidFill>
                <a:hlinkClick r:id="rId9"/>
              </a:rPr>
              <a:t>USH Ambassadors </a:t>
            </a:r>
            <a:r>
              <a:rPr lang="en-US" sz="2600"/>
              <a:t>- building the community in their state or country</a:t>
            </a:r>
            <a:r>
              <a:rPr lang="en-US" sz="3900"/>
              <a:t> </a:t>
            </a:r>
            <a:endParaRPr sz="2600"/>
          </a:p>
          <a:p>
            <a:pPr indent="-59688" lvl="0" marL="228600" rtl="0" algn="l">
              <a:lnSpc>
                <a:spcPct val="70000"/>
              </a:lnSpc>
              <a:spcBef>
                <a:spcPts val="1000"/>
              </a:spcBef>
              <a:spcAft>
                <a:spcPts val="0"/>
              </a:spcAft>
              <a:buClr>
                <a:schemeClr val="dk1"/>
              </a:buClr>
              <a:buSzPts val="2660"/>
              <a:buNone/>
            </a:pPr>
            <a:r>
              <a:t/>
            </a:r>
            <a:endParaRPr sz="266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120e376c55e_1_21"/>
          <p:cNvSpPr txBox="1"/>
          <p:nvPr>
            <p:ph idx="12" type="sldNum"/>
          </p:nvPr>
        </p:nvSpPr>
        <p:spPr>
          <a:xfrm>
            <a:off x="10670117" y="6297613"/>
            <a:ext cx="444400" cy="404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sz="1000">
                <a:solidFill>
                  <a:schemeClr val="dk2"/>
                </a:solidFill>
                <a:latin typeface="Tahoma"/>
                <a:ea typeface="Tahoma"/>
                <a:cs typeface="Tahoma"/>
                <a:sym typeface="Tahoma"/>
              </a:rPr>
              <a:t>‹#›</a:t>
            </a:fld>
            <a:endParaRPr sz="1000">
              <a:solidFill>
                <a:schemeClr val="dk2"/>
              </a:solidFill>
              <a:latin typeface="Tahoma"/>
              <a:ea typeface="Tahoma"/>
              <a:cs typeface="Tahoma"/>
              <a:sym typeface="Tahoma"/>
            </a:endParaRPr>
          </a:p>
        </p:txBody>
      </p:sp>
      <p:sp>
        <p:nvSpPr>
          <p:cNvPr id="130" name="Google Shape;130;g120e376c55e_1_21"/>
          <p:cNvSpPr txBox="1"/>
          <p:nvPr>
            <p:ph idx="1" type="body"/>
          </p:nvPr>
        </p:nvSpPr>
        <p:spPr>
          <a:xfrm>
            <a:off x="1565767" y="1917450"/>
            <a:ext cx="10022800" cy="4450800"/>
          </a:xfrm>
          <a:prstGeom prst="rect">
            <a:avLst/>
          </a:prstGeom>
          <a:noFill/>
          <a:ln>
            <a:noFill/>
          </a:ln>
        </p:spPr>
        <p:txBody>
          <a:bodyPr anchorCtr="0" anchor="t" bIns="45700" lIns="91425" spcFirstLastPara="1" rIns="91425" wrap="square" tIns="45700">
            <a:noAutofit/>
          </a:bodyPr>
          <a:lstStyle/>
          <a:p>
            <a:pPr indent="-382587" lvl="0" marL="382587" rtl="0" algn="l">
              <a:lnSpc>
                <a:spcPct val="90000"/>
              </a:lnSpc>
              <a:spcBef>
                <a:spcPts val="1000"/>
              </a:spcBef>
              <a:spcAft>
                <a:spcPts val="0"/>
              </a:spcAft>
              <a:buSzPts val="2400"/>
              <a:buFont typeface="Verdana"/>
              <a:buChar char="■"/>
            </a:pPr>
            <a:r>
              <a:rPr lang="en-US">
                <a:latin typeface="Verdana"/>
                <a:ea typeface="Verdana"/>
                <a:cs typeface="Verdana"/>
                <a:sym typeface="Verdana"/>
              </a:rPr>
              <a:t>Most common genetic cause of combined vision and hearing loss (all ages)</a:t>
            </a:r>
            <a:endParaRPr>
              <a:latin typeface="Verdana"/>
              <a:ea typeface="Verdana"/>
              <a:cs typeface="Verdana"/>
              <a:sym typeface="Verdana"/>
            </a:endParaRPr>
          </a:p>
          <a:p>
            <a:pPr indent="-382587" lvl="0" marL="382587" rtl="0" algn="l">
              <a:lnSpc>
                <a:spcPct val="90000"/>
              </a:lnSpc>
              <a:spcBef>
                <a:spcPts val="1000"/>
              </a:spcBef>
              <a:spcAft>
                <a:spcPts val="0"/>
              </a:spcAft>
              <a:buSzPts val="2400"/>
              <a:buFont typeface="Verdana"/>
              <a:buChar char="■"/>
            </a:pPr>
            <a:r>
              <a:rPr lang="en-US">
                <a:latin typeface="Verdana"/>
                <a:ea typeface="Verdana"/>
                <a:cs typeface="Verdana"/>
                <a:sym typeface="Verdana"/>
              </a:rPr>
              <a:t>Rare, or orphan disease</a:t>
            </a:r>
            <a:endParaRPr>
              <a:latin typeface="Verdana"/>
              <a:ea typeface="Verdana"/>
              <a:cs typeface="Verdana"/>
              <a:sym typeface="Verdana"/>
            </a:endParaRPr>
          </a:p>
          <a:p>
            <a:pPr indent="-382587" lvl="0" marL="382587" rtl="0" algn="l">
              <a:lnSpc>
                <a:spcPct val="90000"/>
              </a:lnSpc>
              <a:spcBef>
                <a:spcPts val="1000"/>
              </a:spcBef>
              <a:spcAft>
                <a:spcPts val="0"/>
              </a:spcAft>
              <a:buSzPts val="2400"/>
              <a:buFont typeface="Verdana"/>
              <a:buChar char="■"/>
            </a:pPr>
            <a:r>
              <a:rPr lang="en-US">
                <a:latin typeface="Verdana"/>
                <a:ea typeface="Verdana"/>
                <a:cs typeface="Verdana"/>
                <a:sym typeface="Verdana"/>
              </a:rPr>
              <a:t>1858- First described by German ophthalmologist</a:t>
            </a:r>
            <a:endParaRPr>
              <a:latin typeface="Verdana"/>
              <a:ea typeface="Verdana"/>
              <a:cs typeface="Verdana"/>
              <a:sym typeface="Verdana"/>
            </a:endParaRPr>
          </a:p>
          <a:p>
            <a:pPr indent="-382587" lvl="0" marL="382587" rtl="0" algn="l">
              <a:lnSpc>
                <a:spcPct val="90000"/>
              </a:lnSpc>
              <a:spcBef>
                <a:spcPts val="1000"/>
              </a:spcBef>
              <a:spcAft>
                <a:spcPts val="0"/>
              </a:spcAft>
              <a:buSzPts val="2400"/>
              <a:buFont typeface="Verdana"/>
              <a:buChar char="■"/>
            </a:pPr>
            <a:r>
              <a:rPr lang="en-US">
                <a:latin typeface="Verdana"/>
                <a:ea typeface="Verdana"/>
                <a:cs typeface="Verdana"/>
                <a:sym typeface="Verdana"/>
              </a:rPr>
              <a:t>1914 – Named for Charles Usher, British ophthalmologist who completed first definitive study</a:t>
            </a:r>
            <a:endParaRPr>
              <a:latin typeface="Verdana"/>
              <a:ea typeface="Verdana"/>
              <a:cs typeface="Verdana"/>
              <a:sym typeface="Verdana"/>
            </a:endParaRPr>
          </a:p>
          <a:p>
            <a:pPr indent="-382587" lvl="0" marL="382587" rtl="0" algn="l">
              <a:lnSpc>
                <a:spcPct val="90000"/>
              </a:lnSpc>
              <a:spcBef>
                <a:spcPts val="1000"/>
              </a:spcBef>
              <a:spcAft>
                <a:spcPts val="0"/>
              </a:spcAft>
              <a:buSzPts val="2400"/>
              <a:buFont typeface="Verdana"/>
              <a:buChar char="■"/>
            </a:pPr>
            <a:r>
              <a:rPr lang="en-US">
                <a:latin typeface="Verdana"/>
                <a:ea typeface="Verdana"/>
                <a:cs typeface="Verdana"/>
                <a:sym typeface="Verdana"/>
              </a:rPr>
              <a:t>Autosomal recessive</a:t>
            </a:r>
            <a:endParaRPr>
              <a:latin typeface="Verdana"/>
              <a:ea typeface="Verdana"/>
              <a:cs typeface="Verdana"/>
              <a:sym typeface="Verdana"/>
            </a:endParaRPr>
          </a:p>
          <a:p>
            <a:pPr indent="-382587" lvl="0" marL="382587" rtl="0" algn="l">
              <a:lnSpc>
                <a:spcPct val="90000"/>
              </a:lnSpc>
              <a:spcBef>
                <a:spcPts val="1000"/>
              </a:spcBef>
              <a:spcAft>
                <a:spcPts val="0"/>
              </a:spcAft>
              <a:buSzPts val="2400"/>
              <a:buFont typeface="Verdana"/>
              <a:buChar char="■"/>
            </a:pPr>
            <a:r>
              <a:rPr lang="en-US">
                <a:latin typeface="Verdana"/>
                <a:ea typeface="Verdana"/>
                <a:cs typeface="Verdana"/>
                <a:sym typeface="Verdana"/>
              </a:rPr>
              <a:t>Affects both males and females</a:t>
            </a:r>
            <a:endParaRPr>
              <a:latin typeface="Verdana"/>
              <a:ea typeface="Verdana"/>
              <a:cs typeface="Verdana"/>
              <a:sym typeface="Verdana"/>
            </a:endParaRPr>
          </a:p>
          <a:p>
            <a:pPr indent="-382587" lvl="0" marL="382587" rtl="0" algn="l">
              <a:lnSpc>
                <a:spcPct val="90000"/>
              </a:lnSpc>
              <a:spcBef>
                <a:spcPts val="1000"/>
              </a:spcBef>
              <a:spcAft>
                <a:spcPts val="0"/>
              </a:spcAft>
              <a:buSzPts val="2400"/>
              <a:buFont typeface="Verdana"/>
              <a:buChar char="■"/>
            </a:pPr>
            <a:r>
              <a:rPr lang="en-US">
                <a:latin typeface="Verdana"/>
                <a:ea typeface="Verdana"/>
                <a:cs typeface="Verdana"/>
                <a:sym typeface="Verdana"/>
              </a:rPr>
              <a:t>More common in some communities</a:t>
            </a:r>
            <a:endParaRPr>
              <a:latin typeface="Verdana"/>
              <a:ea typeface="Verdana"/>
              <a:cs typeface="Verdana"/>
              <a:sym typeface="Verdana"/>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a:p>
        </p:txBody>
      </p:sp>
      <p:sp>
        <p:nvSpPr>
          <p:cNvPr id="131" name="Google Shape;131;g120e376c55e_1_21"/>
          <p:cNvSpPr txBox="1"/>
          <p:nvPr>
            <p:ph type="title"/>
          </p:nvPr>
        </p:nvSpPr>
        <p:spPr>
          <a:xfrm>
            <a:off x="1401097" y="444500"/>
            <a:ext cx="9601200" cy="930000"/>
          </a:xfrm>
          <a:prstGeom prst="rect">
            <a:avLst/>
          </a:prstGeom>
          <a:noFill/>
          <a:ln>
            <a:noFill/>
          </a:ln>
        </p:spPr>
        <p:txBody>
          <a:bodyPr anchorCtr="0" anchor="t" bIns="45700" lIns="91425" spcFirstLastPara="1" rIns="91425" wrap="square" tIns="45700">
            <a:noAutofit/>
          </a:bodyPr>
          <a:lstStyle/>
          <a:p>
            <a:pPr indent="0" lvl="0" marL="0" rtl="0" algn="l">
              <a:lnSpc>
                <a:spcPct val="89000"/>
              </a:lnSpc>
              <a:spcBef>
                <a:spcPts val="0"/>
              </a:spcBef>
              <a:spcAft>
                <a:spcPts val="0"/>
              </a:spcAft>
              <a:buSzPts val="1400"/>
              <a:buNone/>
            </a:pPr>
            <a:r>
              <a:t/>
            </a:r>
            <a:endParaRPr/>
          </a:p>
          <a:p>
            <a:pPr indent="0" lvl="0" marL="0" rtl="0" algn="l">
              <a:lnSpc>
                <a:spcPct val="89000"/>
              </a:lnSpc>
              <a:spcBef>
                <a:spcPts val="0"/>
              </a:spcBef>
              <a:spcAft>
                <a:spcPts val="0"/>
              </a:spcAft>
              <a:buSzPts val="1400"/>
              <a:buNone/>
            </a:pPr>
            <a:r>
              <a:rPr lang="en-US"/>
              <a:t>What is Usher Syndrome?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g120e376c55e_1_198"/>
          <p:cNvSpPr txBox="1"/>
          <p:nvPr>
            <p:ph type="title"/>
          </p:nvPr>
        </p:nvSpPr>
        <p:spPr>
          <a:xfrm>
            <a:off x="1139065" y="488924"/>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6C514"/>
              </a:buClr>
              <a:buSzPts val="6000"/>
              <a:buFont typeface="Calibri"/>
              <a:buNone/>
            </a:pPr>
            <a:r>
              <a:rPr b="1" lang="en-US" sz="4000">
                <a:solidFill>
                  <a:schemeClr val="dk2"/>
                </a:solidFill>
              </a:rPr>
              <a:t>Young Adults with Usher Syndrome</a:t>
            </a:r>
            <a:endParaRPr b="1" sz="4000">
              <a:solidFill>
                <a:schemeClr val="dk2"/>
              </a:solidFill>
              <a:latin typeface="Calibri"/>
              <a:ea typeface="Calibri"/>
              <a:cs typeface="Calibri"/>
              <a:sym typeface="Calibri"/>
            </a:endParaRPr>
          </a:p>
        </p:txBody>
      </p:sp>
      <p:sp>
        <p:nvSpPr>
          <p:cNvPr id="331" name="Google Shape;331;g120e376c55e_1_198"/>
          <p:cNvSpPr txBox="1"/>
          <p:nvPr>
            <p:ph idx="1" type="body"/>
          </p:nvPr>
        </p:nvSpPr>
        <p:spPr>
          <a:xfrm>
            <a:off x="1250301" y="2197425"/>
            <a:ext cx="10730800" cy="3508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800"/>
              <a:buNone/>
            </a:pPr>
            <a:r>
              <a:t/>
            </a:r>
            <a:endParaRPr>
              <a:solidFill>
                <a:schemeClr val="lt1"/>
              </a:solidFill>
            </a:endParaRPr>
          </a:p>
          <a:p>
            <a:pPr indent="-228600" lvl="0" marL="228600" rtl="0" algn="l">
              <a:lnSpc>
                <a:spcPct val="90000"/>
              </a:lnSpc>
              <a:spcBef>
                <a:spcPts val="0"/>
              </a:spcBef>
              <a:spcAft>
                <a:spcPts val="0"/>
              </a:spcAft>
              <a:buClr>
                <a:schemeClr val="dk2"/>
              </a:buClr>
              <a:buSzPts val="2800"/>
              <a:buChar char="■"/>
            </a:pPr>
            <a:r>
              <a:rPr lang="en-US" u="sng">
                <a:solidFill>
                  <a:schemeClr val="hlink"/>
                </a:solidFill>
                <a:hlinkClick r:id="rId3"/>
              </a:rPr>
              <a:t>Young Adults Living with Usher Syndrome FB page</a:t>
            </a:r>
            <a:r>
              <a:rPr lang="en-US"/>
              <a:t> </a:t>
            </a:r>
            <a:endParaRPr/>
          </a:p>
          <a:p>
            <a:pPr indent="-228600" lvl="0" marL="228600" rtl="0" algn="l">
              <a:lnSpc>
                <a:spcPct val="90000"/>
              </a:lnSpc>
              <a:spcBef>
                <a:spcPts val="1000"/>
              </a:spcBef>
              <a:spcAft>
                <a:spcPts val="0"/>
              </a:spcAft>
              <a:buClr>
                <a:schemeClr val="dk2"/>
              </a:buClr>
              <a:buSzPts val="2800"/>
              <a:buChar char="■"/>
            </a:pPr>
            <a:r>
              <a:rPr lang="en-US" u="sng">
                <a:solidFill>
                  <a:schemeClr val="hlink"/>
                </a:solidFill>
                <a:hlinkClick r:id="rId4"/>
              </a:rPr>
              <a:t>Just for Young Adults</a:t>
            </a:r>
            <a:r>
              <a:rPr lang="en-US"/>
              <a:t> section of the website </a:t>
            </a:r>
            <a:endParaRPr sz="3600"/>
          </a:p>
          <a:p>
            <a:pPr indent="-228600" lvl="0" marL="228600" rtl="0" algn="l">
              <a:lnSpc>
                <a:spcPct val="90000"/>
              </a:lnSpc>
              <a:spcBef>
                <a:spcPts val="1000"/>
              </a:spcBef>
              <a:spcAft>
                <a:spcPts val="0"/>
              </a:spcAft>
              <a:buClr>
                <a:schemeClr val="dk2"/>
              </a:buClr>
              <a:buSzPts val="2400"/>
              <a:buChar char="■"/>
            </a:pPr>
            <a:r>
              <a:rPr lang="en-US" sz="2400" u="sng">
                <a:solidFill>
                  <a:schemeClr val="hlink"/>
                </a:solidFill>
                <a:hlinkClick r:id="rId5"/>
              </a:rPr>
              <a:t>Young Adult Blog</a:t>
            </a:r>
            <a:r>
              <a:rPr lang="en-US" sz="2400"/>
              <a:t> – individual reflections</a:t>
            </a:r>
            <a:r>
              <a:rPr lang="en-US" sz="3500"/>
              <a:t> </a:t>
            </a:r>
            <a:endParaRPr sz="3500"/>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g120e376c55e_1_20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1" lang="en-US" sz="4000">
                <a:solidFill>
                  <a:schemeClr val="dk2"/>
                </a:solidFill>
              </a:rPr>
              <a:t>Children with Usher Syndrome</a:t>
            </a:r>
            <a:endParaRPr b="1" sz="4000">
              <a:solidFill>
                <a:schemeClr val="dk2"/>
              </a:solidFill>
            </a:endParaRPr>
          </a:p>
        </p:txBody>
      </p:sp>
      <p:sp>
        <p:nvSpPr>
          <p:cNvPr id="338" name="Google Shape;338;g120e376c55e_1_20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457200" rtl="0" algn="l">
              <a:lnSpc>
                <a:spcPct val="90000"/>
              </a:lnSpc>
              <a:spcBef>
                <a:spcPts val="1000"/>
              </a:spcBef>
              <a:spcAft>
                <a:spcPts val="0"/>
              </a:spcAft>
              <a:buSzPts val="1800"/>
              <a:buNone/>
            </a:pPr>
            <a:r>
              <a:t/>
            </a:r>
            <a:endParaRPr sz="3000"/>
          </a:p>
          <a:p>
            <a:pPr indent="-419100" lvl="0" marL="457200" rtl="0" algn="l">
              <a:lnSpc>
                <a:spcPct val="90000"/>
              </a:lnSpc>
              <a:spcBef>
                <a:spcPts val="1000"/>
              </a:spcBef>
              <a:spcAft>
                <a:spcPts val="0"/>
              </a:spcAft>
              <a:buSzPts val="3000"/>
              <a:buChar char="■"/>
            </a:pPr>
            <a:r>
              <a:rPr lang="en-US" sz="3000" u="sng">
                <a:solidFill>
                  <a:schemeClr val="hlink"/>
                </a:solidFill>
                <a:hlinkClick r:id="rId3"/>
              </a:rPr>
              <a:t>USHThis Summer Camps</a:t>
            </a:r>
            <a:r>
              <a:rPr lang="en-US" sz="3000"/>
              <a:t> - Ava’s Voice </a:t>
            </a:r>
            <a:endParaRPr sz="3000"/>
          </a:p>
          <a:p>
            <a:pPr indent="0" lvl="0" marL="457200" rtl="0" algn="l">
              <a:lnSpc>
                <a:spcPct val="90000"/>
              </a:lnSpc>
              <a:spcBef>
                <a:spcPts val="1000"/>
              </a:spcBef>
              <a:spcAft>
                <a:spcPts val="0"/>
              </a:spcAft>
              <a:buSzPts val="1800"/>
              <a:buNone/>
            </a:pPr>
            <a:r>
              <a:t/>
            </a:r>
            <a:endParaRPr sz="3000"/>
          </a:p>
          <a:p>
            <a:pPr indent="-419100" lvl="0" marL="457200" rtl="0" algn="l">
              <a:lnSpc>
                <a:spcPct val="90000"/>
              </a:lnSpc>
              <a:spcBef>
                <a:spcPts val="1000"/>
              </a:spcBef>
              <a:spcAft>
                <a:spcPts val="0"/>
              </a:spcAft>
              <a:buSzPts val="3000"/>
              <a:buChar char="■"/>
            </a:pPr>
            <a:r>
              <a:rPr lang="en-US" sz="3000"/>
              <a:t>USHangouts - at annual conference</a:t>
            </a:r>
            <a:endParaRPr sz="3000"/>
          </a:p>
          <a:p>
            <a:pPr indent="0" lvl="0" marL="457200" rtl="0" algn="l">
              <a:lnSpc>
                <a:spcPct val="90000"/>
              </a:lnSpc>
              <a:spcBef>
                <a:spcPts val="1000"/>
              </a:spcBef>
              <a:spcAft>
                <a:spcPts val="0"/>
              </a:spcAft>
              <a:buSzPts val="1800"/>
              <a:buNone/>
            </a:pPr>
            <a:r>
              <a:t/>
            </a:r>
            <a:endParaRPr sz="3000"/>
          </a:p>
          <a:p>
            <a:pPr indent="-419100" lvl="0" marL="457200" rtl="0" algn="l">
              <a:lnSpc>
                <a:spcPct val="90000"/>
              </a:lnSpc>
              <a:spcBef>
                <a:spcPts val="1000"/>
              </a:spcBef>
              <a:spcAft>
                <a:spcPts val="0"/>
              </a:spcAft>
              <a:buSzPts val="3000"/>
              <a:buChar char="■"/>
            </a:pPr>
            <a:r>
              <a:rPr lang="en-US" sz="3000"/>
              <a:t>USC Mentor Program - coming soon</a:t>
            </a:r>
            <a:endParaRPr sz="3000"/>
          </a:p>
        </p:txBody>
      </p:sp>
      <p:sp>
        <p:nvSpPr>
          <p:cNvPr id="339" name="Google Shape;339;g120e376c55e_1_20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g120e376c55e_1_211"/>
          <p:cNvSpPr txBox="1"/>
          <p:nvPr>
            <p:ph type="title"/>
          </p:nvPr>
        </p:nvSpPr>
        <p:spPr>
          <a:xfrm>
            <a:off x="1255296" y="474395"/>
            <a:ext cx="8677599"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6C514"/>
              </a:buClr>
              <a:buSzPts val="5400"/>
              <a:buFont typeface="Calibri"/>
              <a:buNone/>
            </a:pPr>
            <a:r>
              <a:rPr lang="en-US">
                <a:latin typeface="Calibri"/>
                <a:ea typeface="Calibri"/>
                <a:cs typeface="Calibri"/>
                <a:sym typeface="Calibri"/>
              </a:rPr>
              <a:t>Collaboration - </a:t>
            </a:r>
            <a:endParaRPr>
              <a:latin typeface="Calibri"/>
              <a:ea typeface="Calibri"/>
              <a:cs typeface="Calibri"/>
              <a:sym typeface="Calibri"/>
            </a:endParaRPr>
          </a:p>
          <a:p>
            <a:pPr indent="0" lvl="0" marL="0" rtl="0" algn="l">
              <a:lnSpc>
                <a:spcPct val="90000"/>
              </a:lnSpc>
              <a:spcBef>
                <a:spcPts val="0"/>
              </a:spcBef>
              <a:spcAft>
                <a:spcPts val="0"/>
              </a:spcAft>
              <a:buClr>
                <a:srgbClr val="F6C514"/>
              </a:buClr>
              <a:buSzPts val="5400"/>
              <a:buFont typeface="Calibri"/>
              <a:buNone/>
            </a:pPr>
            <a:r>
              <a:rPr b="1" lang="en-US" sz="4000">
                <a:solidFill>
                  <a:schemeClr val="dk2"/>
                </a:solidFill>
                <a:latin typeface="Calibri"/>
                <a:ea typeface="Calibri"/>
                <a:cs typeface="Calibri"/>
                <a:sym typeface="Calibri"/>
              </a:rPr>
              <a:t>National USH Partners</a:t>
            </a:r>
            <a:endParaRPr b="1" sz="4000">
              <a:solidFill>
                <a:schemeClr val="dk2"/>
              </a:solidFill>
              <a:latin typeface="Calibri"/>
              <a:ea typeface="Calibri"/>
              <a:cs typeface="Calibri"/>
              <a:sym typeface="Calibri"/>
            </a:endParaRPr>
          </a:p>
        </p:txBody>
      </p:sp>
      <p:sp>
        <p:nvSpPr>
          <p:cNvPr id="346" name="Google Shape;346;g120e376c55e_1_211"/>
          <p:cNvSpPr txBox="1"/>
          <p:nvPr>
            <p:ph idx="1" type="body"/>
          </p:nvPr>
        </p:nvSpPr>
        <p:spPr>
          <a:xfrm>
            <a:off x="1439767" y="2141375"/>
            <a:ext cx="10062400" cy="4212900"/>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SzPts val="1800"/>
              <a:buNone/>
            </a:pPr>
            <a:r>
              <a:t/>
            </a:r>
            <a:endParaRPr/>
          </a:p>
          <a:p>
            <a:pPr indent="-381000" lvl="0" marL="457200" rtl="0" algn="l">
              <a:lnSpc>
                <a:spcPct val="70000"/>
              </a:lnSpc>
              <a:spcBef>
                <a:spcPts val="500"/>
              </a:spcBef>
              <a:spcAft>
                <a:spcPts val="0"/>
              </a:spcAft>
              <a:buClr>
                <a:schemeClr val="dk2"/>
              </a:buClr>
              <a:buSzPts val="2400"/>
              <a:buChar char="■"/>
            </a:pPr>
            <a:r>
              <a:rPr lang="en-US" u="sng">
                <a:solidFill>
                  <a:schemeClr val="hlink"/>
                </a:solidFill>
                <a:hlinkClick r:id="rId3"/>
              </a:rPr>
              <a:t>Ava’s Voice</a:t>
            </a:r>
            <a:r>
              <a:rPr lang="en-US"/>
              <a:t> - one-week summer camp for youth with Usher syndrome; supports for parents and families; excellent educational resources</a:t>
            </a:r>
            <a:endParaRPr/>
          </a:p>
          <a:p>
            <a:pPr indent="-381000" lvl="0" marL="457200" rtl="0" algn="l">
              <a:lnSpc>
                <a:spcPct val="70000"/>
              </a:lnSpc>
              <a:spcBef>
                <a:spcPts val="500"/>
              </a:spcBef>
              <a:spcAft>
                <a:spcPts val="0"/>
              </a:spcAft>
              <a:buClr>
                <a:schemeClr val="dk2"/>
              </a:buClr>
              <a:buSzPts val="2400"/>
              <a:buChar char="■"/>
            </a:pPr>
            <a:r>
              <a:rPr lang="en-US" u="sng">
                <a:solidFill>
                  <a:schemeClr val="hlink"/>
                </a:solidFill>
                <a:hlinkClick r:id="rId4"/>
              </a:rPr>
              <a:t>Hear See Hope Foundation</a:t>
            </a:r>
            <a:r>
              <a:rPr lang="en-US" u="sng"/>
              <a:t>/</a:t>
            </a:r>
            <a:r>
              <a:rPr lang="en-US" u="sng">
                <a:solidFill>
                  <a:schemeClr val="hlink"/>
                </a:solidFill>
                <a:hlinkClick r:id="rId5"/>
              </a:rPr>
              <a:t>Lane of Inquiry</a:t>
            </a:r>
            <a:r>
              <a:rPr lang="en-US"/>
              <a:t> - raising awareness for Usher syndrome; funds research, Lane of Inquiry focuses on special education DB research, family support</a:t>
            </a:r>
            <a:endParaRPr/>
          </a:p>
          <a:p>
            <a:pPr indent="-381000" lvl="0" marL="457200" rtl="0" algn="l">
              <a:lnSpc>
                <a:spcPct val="70000"/>
              </a:lnSpc>
              <a:spcBef>
                <a:spcPts val="500"/>
              </a:spcBef>
              <a:spcAft>
                <a:spcPts val="0"/>
              </a:spcAft>
              <a:buClr>
                <a:schemeClr val="dk2"/>
              </a:buClr>
              <a:buSzPts val="2400"/>
              <a:buChar char="■"/>
            </a:pPr>
            <a:r>
              <a:rPr lang="en-US" u="sng">
                <a:solidFill>
                  <a:schemeClr val="hlink"/>
                </a:solidFill>
                <a:hlinkClick r:id="rId6"/>
              </a:rPr>
              <a:t>Usher 1F Collaborative</a:t>
            </a:r>
            <a:r>
              <a:rPr lang="en-US"/>
              <a:t> - finding a cure for Usher 1F </a:t>
            </a:r>
            <a:endParaRPr/>
          </a:p>
          <a:p>
            <a:pPr indent="-381000" lvl="0" marL="457200" rtl="0" algn="l">
              <a:lnSpc>
                <a:spcPct val="70000"/>
              </a:lnSpc>
              <a:spcBef>
                <a:spcPts val="500"/>
              </a:spcBef>
              <a:spcAft>
                <a:spcPts val="0"/>
              </a:spcAft>
              <a:buClr>
                <a:schemeClr val="dk2"/>
              </a:buClr>
              <a:buSzPts val="2400"/>
              <a:buChar char="■"/>
            </a:pPr>
            <a:r>
              <a:rPr lang="en-US" u="sng">
                <a:solidFill>
                  <a:schemeClr val="hlink"/>
                </a:solidFill>
                <a:hlinkClick r:id="rId7"/>
              </a:rPr>
              <a:t>Usher Syndrome Society</a:t>
            </a:r>
            <a:r>
              <a:rPr lang="en-US"/>
              <a:t> - using photo- and videojournalism to raise awareness about Usher syndrome, funds research</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g120e376c55e_1_217"/>
          <p:cNvSpPr txBox="1"/>
          <p:nvPr>
            <p:ph type="title"/>
          </p:nvPr>
        </p:nvSpPr>
        <p:spPr>
          <a:xfrm>
            <a:off x="1157324" y="582839"/>
            <a:ext cx="8677599"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6C514"/>
              </a:buClr>
              <a:buSzPts val="6000"/>
              <a:buFont typeface="Calibri"/>
              <a:buNone/>
            </a:pPr>
            <a:r>
              <a:rPr b="1" lang="en-US" sz="4000">
                <a:solidFill>
                  <a:schemeClr val="dk2"/>
                </a:solidFill>
                <a:latin typeface="Tahoma"/>
                <a:ea typeface="Tahoma"/>
                <a:cs typeface="Tahoma"/>
                <a:sym typeface="Tahoma"/>
              </a:rPr>
              <a:t>National Resources</a:t>
            </a:r>
            <a:endParaRPr b="1" sz="4000">
              <a:solidFill>
                <a:schemeClr val="dk2"/>
              </a:solidFill>
              <a:latin typeface="Tahoma"/>
              <a:ea typeface="Tahoma"/>
              <a:cs typeface="Tahoma"/>
              <a:sym typeface="Tahoma"/>
            </a:endParaRPr>
          </a:p>
        </p:txBody>
      </p:sp>
      <p:sp>
        <p:nvSpPr>
          <p:cNvPr id="353" name="Google Shape;353;g120e376c55e_1_217"/>
          <p:cNvSpPr txBox="1"/>
          <p:nvPr>
            <p:ph idx="1" type="body"/>
          </p:nvPr>
        </p:nvSpPr>
        <p:spPr>
          <a:xfrm>
            <a:off x="970400" y="1908400"/>
            <a:ext cx="10531600" cy="4739700"/>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0"/>
              </a:spcBef>
              <a:spcAft>
                <a:spcPts val="0"/>
              </a:spcAft>
              <a:buClr>
                <a:schemeClr val="dk2"/>
              </a:buClr>
              <a:buSzPts val="2800"/>
              <a:buChar char="■"/>
            </a:pPr>
            <a:r>
              <a:rPr lang="en-US" sz="2800" u="sng">
                <a:solidFill>
                  <a:schemeClr val="hlink"/>
                </a:solidFill>
                <a:hlinkClick r:id="rId3"/>
              </a:rPr>
              <a:t>National Center on Deaf-Blindness</a:t>
            </a:r>
            <a:r>
              <a:rPr lang="en-US" sz="2800"/>
              <a:t> </a:t>
            </a:r>
            <a:endParaRPr/>
          </a:p>
          <a:p>
            <a:pPr indent="-406400" lvl="0" marL="457200" rtl="0" algn="l">
              <a:lnSpc>
                <a:spcPct val="90000"/>
              </a:lnSpc>
              <a:spcBef>
                <a:spcPts val="0"/>
              </a:spcBef>
              <a:spcAft>
                <a:spcPts val="0"/>
              </a:spcAft>
              <a:buClr>
                <a:schemeClr val="dk2"/>
              </a:buClr>
              <a:buSzPts val="2800"/>
              <a:buChar char="■"/>
            </a:pPr>
            <a:r>
              <a:rPr lang="en-US" sz="2800" u="sng">
                <a:solidFill>
                  <a:schemeClr val="hlink"/>
                </a:solidFill>
                <a:hlinkClick r:id="rId4"/>
              </a:rPr>
              <a:t>National Family Association for the Deaf-Blind</a:t>
            </a:r>
            <a:r>
              <a:rPr lang="en-US" sz="2800"/>
              <a:t>: </a:t>
            </a:r>
            <a:r>
              <a:rPr lang="en-US"/>
              <a:t>- Family to Family Community Calls</a:t>
            </a:r>
            <a:endParaRPr/>
          </a:p>
          <a:p>
            <a:pPr indent="-406400" lvl="0" marL="457200" rtl="0" algn="l">
              <a:lnSpc>
                <a:spcPct val="90000"/>
              </a:lnSpc>
              <a:spcBef>
                <a:spcPts val="500"/>
              </a:spcBef>
              <a:spcAft>
                <a:spcPts val="0"/>
              </a:spcAft>
              <a:buClr>
                <a:schemeClr val="dk2"/>
              </a:buClr>
              <a:buSzPts val="2800"/>
              <a:buChar char="■"/>
            </a:pPr>
            <a:r>
              <a:rPr lang="en-US" sz="2800" u="sng">
                <a:solidFill>
                  <a:schemeClr val="hlink"/>
                </a:solidFill>
                <a:hlinkClick r:id="rId5"/>
              </a:rPr>
              <a:t>State Deaf-Blind Projects for children birth to 21</a:t>
            </a:r>
            <a:r>
              <a:rPr lang="en-US" sz="2800"/>
              <a:t> </a:t>
            </a:r>
            <a:endParaRPr/>
          </a:p>
          <a:p>
            <a:pPr indent="-406400" lvl="0" marL="457200" rtl="0" algn="l">
              <a:lnSpc>
                <a:spcPct val="90000"/>
              </a:lnSpc>
              <a:spcBef>
                <a:spcPts val="500"/>
              </a:spcBef>
              <a:spcAft>
                <a:spcPts val="0"/>
              </a:spcAft>
              <a:buClr>
                <a:schemeClr val="dk2"/>
              </a:buClr>
              <a:buSzPts val="2800"/>
              <a:buChar char="■"/>
            </a:pPr>
            <a:r>
              <a:rPr lang="en-US" sz="2800" u="sng">
                <a:solidFill>
                  <a:schemeClr val="hlink"/>
                </a:solidFill>
                <a:hlinkClick r:id="rId6"/>
              </a:rPr>
              <a:t>Helen Keller National Center for Deaf-Blind Youth and Adults </a:t>
            </a:r>
            <a:endParaRPr sz="28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g120e376c55e_1_2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b="1" lang="en-US">
                <a:solidFill>
                  <a:schemeClr val="dk2"/>
                </a:solidFill>
                <a:latin typeface="Tahoma"/>
                <a:ea typeface="Tahoma"/>
                <a:cs typeface="Tahoma"/>
                <a:sym typeface="Tahoma"/>
              </a:rPr>
              <a:t>Contact</a:t>
            </a:r>
            <a:endParaRPr b="1">
              <a:solidFill>
                <a:schemeClr val="dk2"/>
              </a:solidFill>
              <a:latin typeface="Tahoma"/>
              <a:ea typeface="Tahoma"/>
              <a:cs typeface="Tahoma"/>
              <a:sym typeface="Tahoma"/>
            </a:endParaRPr>
          </a:p>
        </p:txBody>
      </p:sp>
      <p:sp>
        <p:nvSpPr>
          <p:cNvPr id="359" name="Google Shape;359;g120e376c55e_1_2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419100" lvl="0" marL="457200" rtl="0" algn="l">
              <a:lnSpc>
                <a:spcPct val="90000"/>
              </a:lnSpc>
              <a:spcBef>
                <a:spcPts val="1000"/>
              </a:spcBef>
              <a:spcAft>
                <a:spcPts val="0"/>
              </a:spcAft>
              <a:buClr>
                <a:schemeClr val="dk2"/>
              </a:buClr>
              <a:buSzPts val="3000"/>
              <a:buChar char="■"/>
            </a:pPr>
            <a:r>
              <a:rPr lang="en-US" sz="3000"/>
              <a:t>Lane McKittrick</a:t>
            </a:r>
            <a:endParaRPr sz="3000"/>
          </a:p>
          <a:p>
            <a:pPr indent="-419100" lvl="1" marL="914400" rtl="0" algn="l">
              <a:lnSpc>
                <a:spcPct val="90000"/>
              </a:lnSpc>
              <a:spcBef>
                <a:spcPts val="500"/>
              </a:spcBef>
              <a:spcAft>
                <a:spcPts val="0"/>
              </a:spcAft>
              <a:buSzPts val="3000"/>
              <a:buChar char="■"/>
            </a:pPr>
            <a:r>
              <a:rPr lang="en-US" sz="3000" u="sng">
                <a:solidFill>
                  <a:schemeClr val="hlink"/>
                </a:solidFill>
                <a:hlinkClick r:id="rId3"/>
              </a:rPr>
              <a:t>lane@laneofinquiry.org</a:t>
            </a:r>
            <a:endParaRPr sz="3000"/>
          </a:p>
          <a:p>
            <a:pPr indent="-419100" lvl="1" marL="914400" rtl="0" algn="l">
              <a:lnSpc>
                <a:spcPct val="90000"/>
              </a:lnSpc>
              <a:spcBef>
                <a:spcPts val="500"/>
              </a:spcBef>
              <a:spcAft>
                <a:spcPts val="0"/>
              </a:spcAft>
              <a:buSzPts val="3000"/>
              <a:buChar char="■"/>
            </a:pPr>
            <a:r>
              <a:rPr lang="en-US" sz="3000"/>
              <a:t>Newsletter Sign up: </a:t>
            </a:r>
            <a:r>
              <a:rPr lang="en-US" sz="3000" u="sng">
                <a:solidFill>
                  <a:schemeClr val="hlink"/>
                </a:solidFill>
                <a:hlinkClick r:id="rId4"/>
              </a:rPr>
              <a:t>http://eepurl.com/hjOT8X</a:t>
            </a:r>
            <a:endParaRPr sz="3000"/>
          </a:p>
          <a:p>
            <a:pPr indent="0" lvl="0" marL="0" rtl="0" algn="l">
              <a:lnSpc>
                <a:spcPct val="90000"/>
              </a:lnSpc>
              <a:spcBef>
                <a:spcPts val="1000"/>
              </a:spcBef>
              <a:spcAft>
                <a:spcPts val="0"/>
              </a:spcAft>
              <a:buClr>
                <a:schemeClr val="dk1"/>
              </a:buClr>
              <a:buSzPts val="18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120e376c55e_1_27"/>
          <p:cNvSpPr txBox="1"/>
          <p:nvPr>
            <p:ph idx="12" type="sldNum"/>
          </p:nvPr>
        </p:nvSpPr>
        <p:spPr>
          <a:xfrm>
            <a:off x="10670117" y="6297613"/>
            <a:ext cx="444400" cy="404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sz="1000">
                <a:solidFill>
                  <a:schemeClr val="dk2"/>
                </a:solidFill>
                <a:latin typeface="Tahoma"/>
                <a:ea typeface="Tahoma"/>
                <a:cs typeface="Tahoma"/>
                <a:sym typeface="Tahoma"/>
              </a:rPr>
              <a:t>‹#›</a:t>
            </a:fld>
            <a:endParaRPr sz="1000">
              <a:solidFill>
                <a:schemeClr val="dk2"/>
              </a:solidFill>
              <a:latin typeface="Tahoma"/>
              <a:ea typeface="Tahoma"/>
              <a:cs typeface="Tahoma"/>
              <a:sym typeface="Tahoma"/>
            </a:endParaRPr>
          </a:p>
        </p:txBody>
      </p:sp>
      <p:sp>
        <p:nvSpPr>
          <p:cNvPr id="137" name="Google Shape;137;g120e376c55e_1_27"/>
          <p:cNvSpPr txBox="1"/>
          <p:nvPr>
            <p:ph idx="1" type="body"/>
          </p:nvPr>
        </p:nvSpPr>
        <p:spPr>
          <a:xfrm>
            <a:off x="1565767" y="1917450"/>
            <a:ext cx="10022800" cy="4450800"/>
          </a:xfrm>
          <a:prstGeom prst="rect">
            <a:avLst/>
          </a:prstGeom>
          <a:noFill/>
          <a:ln>
            <a:noFill/>
          </a:ln>
        </p:spPr>
        <p:txBody>
          <a:bodyPr anchorCtr="0" anchor="t" bIns="45700" lIns="91425" spcFirstLastPara="1" rIns="91425" wrap="square" tIns="45700">
            <a:noAutofit/>
          </a:bodyPr>
          <a:lstStyle/>
          <a:p>
            <a:pPr indent="-382587" lvl="0" marL="382587" rtl="0" algn="l">
              <a:lnSpc>
                <a:spcPct val="90000"/>
              </a:lnSpc>
              <a:spcBef>
                <a:spcPts val="1000"/>
              </a:spcBef>
              <a:spcAft>
                <a:spcPts val="0"/>
              </a:spcAft>
              <a:buSzPts val="2400"/>
              <a:buFont typeface="Verdana"/>
              <a:buChar char="■"/>
            </a:pPr>
            <a:r>
              <a:rPr lang="en-US">
                <a:latin typeface="Verdana"/>
                <a:ea typeface="Verdana"/>
                <a:cs typeface="Verdana"/>
                <a:sym typeface="Verdana"/>
              </a:rPr>
              <a:t>Hearing: Born with or develop hearing loss</a:t>
            </a:r>
            <a:endParaRPr>
              <a:latin typeface="Verdana"/>
              <a:ea typeface="Verdana"/>
              <a:cs typeface="Verdana"/>
              <a:sym typeface="Verdana"/>
            </a:endParaRPr>
          </a:p>
          <a:p>
            <a:pPr indent="-382587" lvl="0" marL="382587" rtl="0" algn="l">
              <a:lnSpc>
                <a:spcPct val="90000"/>
              </a:lnSpc>
              <a:spcBef>
                <a:spcPts val="1000"/>
              </a:spcBef>
              <a:spcAft>
                <a:spcPts val="0"/>
              </a:spcAft>
              <a:buSzPts val="2400"/>
              <a:buFont typeface="Verdana"/>
              <a:buChar char="■"/>
            </a:pPr>
            <a:r>
              <a:rPr lang="en-US">
                <a:latin typeface="Verdana"/>
                <a:ea typeface="Verdana"/>
                <a:cs typeface="Verdana"/>
                <a:sym typeface="Verdana"/>
              </a:rPr>
              <a:t>Vision: Progressive vision loss due to retinitis pigmentosa (RP), </a:t>
            </a:r>
            <a:endParaRPr>
              <a:latin typeface="Verdana"/>
              <a:ea typeface="Verdana"/>
              <a:cs typeface="Verdana"/>
              <a:sym typeface="Verdana"/>
            </a:endParaRPr>
          </a:p>
          <a:p>
            <a:pPr indent="-382587" lvl="0" marL="382587" rtl="0" algn="l">
              <a:lnSpc>
                <a:spcPct val="90000"/>
              </a:lnSpc>
              <a:spcBef>
                <a:spcPts val="1000"/>
              </a:spcBef>
              <a:spcAft>
                <a:spcPts val="0"/>
              </a:spcAft>
              <a:buSzPts val="2400"/>
              <a:buFont typeface="Verdana"/>
              <a:buChar char="■"/>
            </a:pPr>
            <a:r>
              <a:rPr lang="en-US">
                <a:latin typeface="Verdana"/>
                <a:ea typeface="Verdana"/>
                <a:cs typeface="Verdana"/>
                <a:sym typeface="Verdana"/>
              </a:rPr>
              <a:t>Light-sensing cells in the retina gradually deteriorate</a:t>
            </a:r>
            <a:endParaRPr>
              <a:latin typeface="Verdana"/>
              <a:ea typeface="Verdana"/>
              <a:cs typeface="Verdana"/>
              <a:sym typeface="Verdana"/>
            </a:endParaRPr>
          </a:p>
          <a:p>
            <a:pPr indent="-382587" lvl="0" marL="382587" rtl="0" algn="l">
              <a:lnSpc>
                <a:spcPct val="90000"/>
              </a:lnSpc>
              <a:spcBef>
                <a:spcPts val="1000"/>
              </a:spcBef>
              <a:spcAft>
                <a:spcPts val="0"/>
              </a:spcAft>
              <a:buSzPts val="2400"/>
              <a:buFont typeface="Verdana"/>
              <a:buChar char="■"/>
            </a:pPr>
            <a:r>
              <a:rPr lang="en-US">
                <a:latin typeface="Verdana"/>
                <a:ea typeface="Verdana"/>
                <a:cs typeface="Verdana"/>
                <a:sym typeface="Verdana"/>
              </a:rPr>
              <a:t>Night blindness first </a:t>
            </a:r>
            <a:endParaRPr>
              <a:latin typeface="Verdana"/>
              <a:ea typeface="Verdana"/>
              <a:cs typeface="Verdana"/>
              <a:sym typeface="Verdana"/>
            </a:endParaRPr>
          </a:p>
          <a:p>
            <a:pPr indent="-382587" lvl="0" marL="382587" rtl="0" algn="l">
              <a:lnSpc>
                <a:spcPct val="90000"/>
              </a:lnSpc>
              <a:spcBef>
                <a:spcPts val="1000"/>
              </a:spcBef>
              <a:spcAft>
                <a:spcPts val="0"/>
              </a:spcAft>
              <a:buSzPts val="2400"/>
              <a:buFont typeface="Verdana"/>
              <a:buChar char="■"/>
            </a:pPr>
            <a:r>
              <a:rPr lang="en-US">
                <a:latin typeface="Verdana"/>
                <a:ea typeface="Verdana"/>
                <a:cs typeface="Verdana"/>
                <a:sym typeface="Verdana"/>
              </a:rPr>
              <a:t>Low peripheral vision (“tunnel vision”)</a:t>
            </a:r>
            <a:endParaRPr>
              <a:latin typeface="Verdana"/>
              <a:ea typeface="Verdana"/>
              <a:cs typeface="Verdana"/>
              <a:sym typeface="Verdana"/>
            </a:endParaRPr>
          </a:p>
          <a:p>
            <a:pPr indent="-382587" lvl="0" marL="382587" rtl="0" algn="l">
              <a:lnSpc>
                <a:spcPct val="90000"/>
              </a:lnSpc>
              <a:spcBef>
                <a:spcPts val="1000"/>
              </a:spcBef>
              <a:spcAft>
                <a:spcPts val="0"/>
              </a:spcAft>
              <a:buSzPts val="2400"/>
              <a:buFont typeface="Verdana"/>
              <a:buChar char="■"/>
            </a:pPr>
            <a:r>
              <a:rPr lang="en-US">
                <a:latin typeface="Verdana"/>
                <a:ea typeface="Verdana"/>
                <a:cs typeface="Verdana"/>
                <a:sym typeface="Verdana"/>
              </a:rPr>
              <a:t>Balance: Vestibular issues are present in some genetic subtypes of Usher</a:t>
            </a:r>
            <a:endParaRPr>
              <a:latin typeface="Verdana"/>
              <a:ea typeface="Verdana"/>
              <a:cs typeface="Verdana"/>
              <a:sym typeface="Verdana"/>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a:p>
        </p:txBody>
      </p:sp>
      <p:sp>
        <p:nvSpPr>
          <p:cNvPr id="138" name="Google Shape;138;g120e376c55e_1_27"/>
          <p:cNvSpPr txBox="1"/>
          <p:nvPr>
            <p:ph type="title"/>
          </p:nvPr>
        </p:nvSpPr>
        <p:spPr>
          <a:xfrm>
            <a:off x="1401097" y="444500"/>
            <a:ext cx="9601200" cy="930000"/>
          </a:xfrm>
          <a:prstGeom prst="rect">
            <a:avLst/>
          </a:prstGeom>
          <a:noFill/>
          <a:ln>
            <a:noFill/>
          </a:ln>
        </p:spPr>
        <p:txBody>
          <a:bodyPr anchorCtr="0" anchor="t" bIns="45700" lIns="91425" spcFirstLastPara="1" rIns="91425" wrap="square" tIns="45700">
            <a:noAutofit/>
          </a:bodyPr>
          <a:lstStyle/>
          <a:p>
            <a:pPr indent="0" lvl="0" marL="0" rtl="0" algn="l">
              <a:lnSpc>
                <a:spcPct val="89000"/>
              </a:lnSpc>
              <a:spcBef>
                <a:spcPts val="0"/>
              </a:spcBef>
              <a:spcAft>
                <a:spcPts val="0"/>
              </a:spcAft>
              <a:buSzPts val="1400"/>
              <a:buNone/>
            </a:pPr>
            <a:r>
              <a:t/>
            </a:r>
            <a:endParaRPr/>
          </a:p>
          <a:p>
            <a:pPr indent="0" lvl="0" marL="0" rtl="0" algn="l">
              <a:lnSpc>
                <a:spcPct val="89000"/>
              </a:lnSpc>
              <a:spcBef>
                <a:spcPts val="0"/>
              </a:spcBef>
              <a:spcAft>
                <a:spcPts val="0"/>
              </a:spcAft>
              <a:buSzPts val="1400"/>
              <a:buNone/>
            </a:pPr>
            <a:r>
              <a:rPr lang="en-US"/>
              <a:t>How does Usher Syndrome Present Itself</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120e376c55e_1_33"/>
          <p:cNvSpPr txBox="1"/>
          <p:nvPr>
            <p:ph type="title"/>
          </p:nvPr>
        </p:nvSpPr>
        <p:spPr>
          <a:xfrm>
            <a:off x="1981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None/>
            </a:pPr>
            <a:r>
              <a:rPr lang="en-US"/>
              <a:t>Normal night vision</a:t>
            </a:r>
            <a:endParaRPr/>
          </a:p>
        </p:txBody>
      </p:sp>
      <p:pic>
        <p:nvPicPr>
          <p:cNvPr id="145" name="Google Shape;145;g120e376c55e_1_33"/>
          <p:cNvPicPr preferRelativeResize="0"/>
          <p:nvPr/>
        </p:nvPicPr>
        <p:blipFill rotWithShape="1">
          <a:blip r:embed="rId3">
            <a:alphaModFix/>
          </a:blip>
          <a:srcRect b="0" l="17715" r="0" t="17715"/>
          <a:stretch/>
        </p:blipFill>
        <p:spPr>
          <a:xfrm>
            <a:off x="2528578" y="1974400"/>
            <a:ext cx="6386800" cy="4345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120e376c55e_1_39"/>
          <p:cNvSpPr txBox="1"/>
          <p:nvPr>
            <p:ph type="title"/>
          </p:nvPr>
        </p:nvSpPr>
        <p:spPr>
          <a:xfrm>
            <a:off x="413657" y="274638"/>
            <a:ext cx="110490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6C514"/>
              </a:buClr>
              <a:buSzPts val="4400"/>
              <a:buNone/>
            </a:pPr>
            <a:r>
              <a:rPr lang="en-US"/>
              <a:t>Night vision with Usher syndrome</a:t>
            </a:r>
            <a:endParaRPr/>
          </a:p>
        </p:txBody>
      </p:sp>
      <p:pic>
        <p:nvPicPr>
          <p:cNvPr id="152" name="Google Shape;152;g120e376c55e_1_39"/>
          <p:cNvPicPr preferRelativeResize="0"/>
          <p:nvPr/>
        </p:nvPicPr>
        <p:blipFill rotWithShape="1">
          <a:blip r:embed="rId3">
            <a:alphaModFix/>
          </a:blip>
          <a:srcRect b="0" l="0" r="0" t="0"/>
          <a:stretch/>
        </p:blipFill>
        <p:spPr>
          <a:xfrm>
            <a:off x="1789500" y="2054600"/>
            <a:ext cx="5911175" cy="4035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120e376c55e_1_45"/>
          <p:cNvSpPr txBox="1"/>
          <p:nvPr>
            <p:ph type="title"/>
          </p:nvPr>
        </p:nvSpPr>
        <p:spPr>
          <a:xfrm>
            <a:off x="1981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6C514"/>
              </a:buClr>
              <a:buSzPts val="4400"/>
              <a:buNone/>
            </a:pPr>
            <a:r>
              <a:rPr lang="en-US"/>
              <a:t>Retinitis Pigmentosa</a:t>
            </a:r>
            <a:endParaRPr/>
          </a:p>
        </p:txBody>
      </p:sp>
      <p:pic>
        <p:nvPicPr>
          <p:cNvPr descr="7544734596_d463eba5cc_o.png" id="159" name="Google Shape;159;g120e376c55e_1_45"/>
          <p:cNvPicPr preferRelativeResize="0"/>
          <p:nvPr/>
        </p:nvPicPr>
        <p:blipFill rotWithShape="1">
          <a:blip r:embed="rId3">
            <a:alphaModFix/>
          </a:blip>
          <a:srcRect b="0" l="0" r="0" t="0"/>
          <a:stretch/>
        </p:blipFill>
        <p:spPr>
          <a:xfrm>
            <a:off x="1604416" y="2699381"/>
            <a:ext cx="2993344" cy="2492533"/>
          </a:xfrm>
          <a:prstGeom prst="rect">
            <a:avLst/>
          </a:prstGeom>
          <a:noFill/>
          <a:ln>
            <a:noFill/>
          </a:ln>
        </p:spPr>
      </p:pic>
      <p:pic>
        <p:nvPicPr>
          <p:cNvPr descr="7544734708_4b1d8c56a8_o.png" id="160" name="Google Shape;160;g120e376c55e_1_45"/>
          <p:cNvPicPr preferRelativeResize="0"/>
          <p:nvPr/>
        </p:nvPicPr>
        <p:blipFill rotWithShape="1">
          <a:blip r:embed="rId4">
            <a:alphaModFix/>
          </a:blip>
          <a:srcRect b="0" l="0" r="0" t="0"/>
          <a:stretch/>
        </p:blipFill>
        <p:spPr>
          <a:xfrm>
            <a:off x="5484337" y="2752956"/>
            <a:ext cx="3735921" cy="2492533"/>
          </a:xfrm>
          <a:prstGeom prst="rect">
            <a:avLst/>
          </a:prstGeom>
          <a:noFill/>
          <a:ln>
            <a:noFill/>
          </a:ln>
        </p:spPr>
      </p:pic>
      <p:sp>
        <p:nvSpPr>
          <p:cNvPr id="161" name="Google Shape;161;g120e376c55e_1_45"/>
          <p:cNvSpPr txBox="1"/>
          <p:nvPr/>
        </p:nvSpPr>
        <p:spPr>
          <a:xfrm>
            <a:off x="1604415" y="5191913"/>
            <a:ext cx="38799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2"/>
                </a:solidFill>
                <a:latin typeface="Arial"/>
                <a:ea typeface="Arial"/>
                <a:cs typeface="Arial"/>
                <a:sym typeface="Arial"/>
              </a:rPr>
              <a:t>Image credits: National Eye Institute</a:t>
            </a:r>
            <a:endParaRPr b="0" i="0" sz="1800" u="none" cap="none" strike="noStrike">
              <a:solidFill>
                <a:schemeClr val="dk2"/>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120e376c55e_1_53"/>
          <p:cNvSpPr txBox="1"/>
          <p:nvPr>
            <p:ph type="title"/>
          </p:nvPr>
        </p:nvSpPr>
        <p:spPr>
          <a:xfrm>
            <a:off x="1981200" y="482198"/>
            <a:ext cx="8229600" cy="935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F6C514"/>
              </a:buClr>
              <a:buSzPts val="4400"/>
              <a:buNone/>
            </a:pPr>
            <a:r>
              <a:rPr lang="en-US"/>
              <a:t>Hearing Loss</a:t>
            </a:r>
            <a:endParaRPr/>
          </a:p>
        </p:txBody>
      </p:sp>
      <p:sp>
        <p:nvSpPr>
          <p:cNvPr id="168" name="Google Shape;168;g120e376c55e_1_53"/>
          <p:cNvSpPr txBox="1"/>
          <p:nvPr/>
        </p:nvSpPr>
        <p:spPr>
          <a:xfrm>
            <a:off x="1604415" y="5191913"/>
            <a:ext cx="38800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69" name="Google Shape;169;g120e376c55e_1_53"/>
          <p:cNvSpPr txBox="1"/>
          <p:nvPr/>
        </p:nvSpPr>
        <p:spPr>
          <a:xfrm>
            <a:off x="1500200" y="2035975"/>
            <a:ext cx="9872700" cy="3263100"/>
          </a:xfrm>
          <a:prstGeom prst="rect">
            <a:avLst/>
          </a:prstGeom>
          <a:noFill/>
          <a:ln>
            <a:noFill/>
          </a:ln>
        </p:spPr>
        <p:txBody>
          <a:bodyPr anchorCtr="0" anchor="t" bIns="91425" lIns="91425" spcFirstLastPara="1" rIns="91425" wrap="square" tIns="91425">
            <a:spAutoFit/>
          </a:bodyPr>
          <a:lstStyle/>
          <a:p>
            <a:pPr indent="-387350" lvl="0" marL="457200" marR="0" rtl="0" algn="l">
              <a:lnSpc>
                <a:spcPct val="100000"/>
              </a:lnSpc>
              <a:spcBef>
                <a:spcPts val="0"/>
              </a:spcBef>
              <a:spcAft>
                <a:spcPts val="0"/>
              </a:spcAft>
              <a:buClr>
                <a:schemeClr val="dk2"/>
              </a:buClr>
              <a:buSzPts val="2500"/>
              <a:buFont typeface="Verdana"/>
              <a:buChar char="■"/>
            </a:pPr>
            <a:r>
              <a:rPr b="0" i="0" lang="en-US" sz="2500" u="none" cap="none" strike="noStrike">
                <a:solidFill>
                  <a:schemeClr val="dk2"/>
                </a:solidFill>
                <a:latin typeface="Verdana"/>
                <a:ea typeface="Verdana"/>
                <a:cs typeface="Verdana"/>
                <a:sym typeface="Verdana"/>
              </a:rPr>
              <a:t>Often congenital (present at birth)</a:t>
            </a:r>
            <a:endParaRPr b="0" i="0" sz="2500" u="none" cap="none" strike="noStrike">
              <a:solidFill>
                <a:schemeClr val="dk2"/>
              </a:solidFill>
              <a:latin typeface="Verdana"/>
              <a:ea typeface="Verdana"/>
              <a:cs typeface="Verdana"/>
              <a:sym typeface="Verdana"/>
            </a:endParaRPr>
          </a:p>
          <a:p>
            <a:pPr indent="-387350" lvl="0" marL="457200" marR="0" rtl="0" algn="l">
              <a:lnSpc>
                <a:spcPct val="100000"/>
              </a:lnSpc>
              <a:spcBef>
                <a:spcPts val="0"/>
              </a:spcBef>
              <a:spcAft>
                <a:spcPts val="0"/>
              </a:spcAft>
              <a:buClr>
                <a:schemeClr val="dk2"/>
              </a:buClr>
              <a:buSzPts val="2500"/>
              <a:buFont typeface="Verdana"/>
              <a:buChar char="■"/>
            </a:pPr>
            <a:r>
              <a:rPr b="0" i="0" lang="en-US" sz="2500" u="none" cap="none" strike="noStrike">
                <a:solidFill>
                  <a:schemeClr val="dk2"/>
                </a:solidFill>
                <a:latin typeface="Verdana"/>
                <a:ea typeface="Verdana"/>
                <a:cs typeface="Verdana"/>
                <a:sym typeface="Verdana"/>
              </a:rPr>
              <a:t>Bi-lateral (both ears)</a:t>
            </a:r>
            <a:endParaRPr b="0" i="0" sz="2500" u="none" cap="none" strike="noStrike">
              <a:solidFill>
                <a:schemeClr val="dk2"/>
              </a:solidFill>
              <a:latin typeface="Verdana"/>
              <a:ea typeface="Verdana"/>
              <a:cs typeface="Verdana"/>
              <a:sym typeface="Verdana"/>
            </a:endParaRPr>
          </a:p>
          <a:p>
            <a:pPr indent="-387350" lvl="0" marL="457200" marR="0" rtl="0" algn="l">
              <a:lnSpc>
                <a:spcPct val="100000"/>
              </a:lnSpc>
              <a:spcBef>
                <a:spcPts val="0"/>
              </a:spcBef>
              <a:spcAft>
                <a:spcPts val="0"/>
              </a:spcAft>
              <a:buClr>
                <a:schemeClr val="dk2"/>
              </a:buClr>
              <a:buSzPts val="2500"/>
              <a:buFont typeface="Verdana"/>
              <a:buChar char="■"/>
            </a:pPr>
            <a:r>
              <a:rPr b="0" i="0" lang="en-US" sz="2500" u="none" cap="none" strike="noStrike">
                <a:solidFill>
                  <a:schemeClr val="dk2"/>
                </a:solidFill>
                <a:latin typeface="Verdana"/>
                <a:ea typeface="Verdana"/>
                <a:cs typeface="Verdana"/>
                <a:sym typeface="Verdana"/>
              </a:rPr>
              <a:t>Sensorineural (no structural damage to ear, only to sound-sensing hair cells inside the cochlea)</a:t>
            </a:r>
            <a:endParaRPr b="0" i="0" sz="2500" u="none" cap="none" strike="noStrike">
              <a:solidFill>
                <a:schemeClr val="dk2"/>
              </a:solidFill>
              <a:latin typeface="Verdana"/>
              <a:ea typeface="Verdana"/>
              <a:cs typeface="Verdana"/>
              <a:sym typeface="Verdana"/>
            </a:endParaRPr>
          </a:p>
          <a:p>
            <a:pPr indent="-387350" lvl="0" marL="457200" marR="0" rtl="0" algn="l">
              <a:lnSpc>
                <a:spcPct val="100000"/>
              </a:lnSpc>
              <a:spcBef>
                <a:spcPts val="0"/>
              </a:spcBef>
              <a:spcAft>
                <a:spcPts val="0"/>
              </a:spcAft>
              <a:buClr>
                <a:schemeClr val="dk2"/>
              </a:buClr>
              <a:buSzPts val="2500"/>
              <a:buFont typeface="Verdana"/>
              <a:buChar char="■"/>
            </a:pPr>
            <a:r>
              <a:rPr b="0" i="0" lang="en-US" sz="2500" u="none" cap="none" strike="noStrike">
                <a:solidFill>
                  <a:schemeClr val="dk2"/>
                </a:solidFill>
                <a:latin typeface="Verdana"/>
                <a:ea typeface="Verdana"/>
                <a:cs typeface="Verdana"/>
                <a:sym typeface="Verdana"/>
              </a:rPr>
              <a:t>Mode of communication is a very personal decision (such as ASL, tactile sign language, SEE, cued speech, spoken language, cochlear implants, hearing aids, or a combination)</a:t>
            </a:r>
            <a:endParaRPr b="0" i="0" sz="2500" u="none" cap="none" strike="noStrike">
              <a:solidFill>
                <a:schemeClr val="dk2"/>
              </a:solidFill>
              <a:latin typeface="Verdana"/>
              <a:ea typeface="Verdana"/>
              <a:cs typeface="Verdana"/>
              <a:sym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120e376c55e_1_60"/>
          <p:cNvSpPr txBox="1"/>
          <p:nvPr>
            <p:ph type="title"/>
          </p:nvPr>
        </p:nvSpPr>
        <p:spPr>
          <a:xfrm>
            <a:off x="1981200" y="567922"/>
            <a:ext cx="8229600" cy="849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6C514"/>
              </a:buClr>
              <a:buSzPts val="4400"/>
              <a:buNone/>
            </a:pPr>
            <a:r>
              <a:rPr lang="en-US"/>
              <a:t>Journey of Sound</a:t>
            </a:r>
            <a:endParaRPr/>
          </a:p>
        </p:txBody>
      </p:sp>
      <p:sp>
        <p:nvSpPr>
          <p:cNvPr id="176" name="Google Shape;176;g120e376c55e_1_60"/>
          <p:cNvSpPr txBox="1"/>
          <p:nvPr/>
        </p:nvSpPr>
        <p:spPr>
          <a:xfrm>
            <a:off x="1604415" y="5191913"/>
            <a:ext cx="38800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descr="Learn how sounds make their way from the source to your brain. To learn more about how we hear, visit the National Institute on Deafness and Other Communication Disorders at https://www.nidcd.nih.gov.&#10;&#10;A Spanish language version of this video is available at https://youtu.be/jAc8A5NhJKk." id="177" name="Google Shape;177;g120e376c55e_1_60" title="Journey of Sound to the Brain">
            <a:hlinkClick r:id="rId3"/>
          </p:cNvPr>
          <p:cNvPicPr preferRelativeResize="0"/>
          <p:nvPr/>
        </p:nvPicPr>
        <p:blipFill rotWithShape="1">
          <a:blip r:embed="rId4">
            <a:alphaModFix/>
          </a:blip>
          <a:srcRect b="0" l="0" r="0" t="0"/>
          <a:stretch/>
        </p:blipFill>
        <p:spPr>
          <a:xfrm>
            <a:off x="1760975" y="1810950"/>
            <a:ext cx="6994600" cy="5047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OI - Light">
  <a:themeElements>
    <a:clrScheme name="Custom 11">
      <a:dk1>
        <a:srgbClr val="000000"/>
      </a:dk1>
      <a:lt1>
        <a:srgbClr val="FFFFFF"/>
      </a:lt1>
      <a:dk2>
        <a:srgbClr val="3D3D3D"/>
      </a:dk2>
      <a:lt2>
        <a:srgbClr val="EBEBEB"/>
      </a:lt2>
      <a:accent1>
        <a:srgbClr val="961919"/>
      </a:accent1>
      <a:accent2>
        <a:srgbClr val="979821"/>
      </a:accent2>
      <a:accent3>
        <a:srgbClr val="616365"/>
      </a:accent3>
      <a:accent4>
        <a:srgbClr val="FCBD49"/>
      </a:accent4>
      <a:accent5>
        <a:srgbClr val="FCBD49"/>
      </a:accent5>
      <a:accent6>
        <a:srgbClr val="40619D"/>
      </a:accent6>
      <a:hlink>
        <a:srgbClr val="979821"/>
      </a:hlink>
      <a:folHlink>
        <a:srgbClr val="FCBD4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